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theme/theme3.xml" ContentType="application/vnd.openxmlformats-officedocument.theme+xml"/>
  <Override PartName="/ppt/slideLayouts/slideLayout11.xml" ContentType="application/vnd.openxmlformats-officedocument.presentationml.slideLayout+xml"/>
  <Override PartName="/ppt/theme/theme4.xml" ContentType="application/vnd.openxmlformats-officedocument.theme+xml"/>
  <Override PartName="/ppt/slideLayouts/slideLayout12.xml" ContentType="application/vnd.openxmlformats-officedocument.presentationml.slideLayout+xml"/>
  <Override PartName="/ppt/theme/theme5.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8" r:id="rId5"/>
    <p:sldMasterId id="2147483686" r:id="rId6"/>
    <p:sldMasterId id="2147483707" r:id="rId7"/>
    <p:sldMasterId id="2147483701" r:id="rId8"/>
    <p:sldMasterId id="2147483731" r:id="rId9"/>
    <p:sldMasterId id="2147483767" r:id="rId10"/>
  </p:sldMasterIdLst>
  <p:notesMasterIdLst>
    <p:notesMasterId r:id="rId28"/>
  </p:notesMasterIdLst>
  <p:handoutMasterIdLst>
    <p:handoutMasterId r:id="rId29"/>
  </p:handoutMasterIdLst>
  <p:sldIdLst>
    <p:sldId id="390" r:id="rId11"/>
    <p:sldId id="2141412162" r:id="rId12"/>
    <p:sldId id="2141412169" r:id="rId13"/>
    <p:sldId id="528" r:id="rId14"/>
    <p:sldId id="532" r:id="rId15"/>
    <p:sldId id="12253" r:id="rId16"/>
    <p:sldId id="2141412202" r:id="rId17"/>
    <p:sldId id="2141412203" r:id="rId18"/>
    <p:sldId id="2141412204" r:id="rId19"/>
    <p:sldId id="2141412206" r:id="rId20"/>
    <p:sldId id="540" r:id="rId21"/>
    <p:sldId id="2141412208" r:id="rId22"/>
    <p:sldId id="2141412210" r:id="rId23"/>
    <p:sldId id="2141412211" r:id="rId24"/>
    <p:sldId id="2141412212" r:id="rId25"/>
    <p:sldId id="516" r:id="rId26"/>
    <p:sldId id="2141412177" r:id="rId27"/>
  </p:sldIdLst>
  <p:sldSz cx="9144000" cy="6858000" type="screen4x3"/>
  <p:notesSz cx="6950075"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99B5"/>
    <a:srgbClr val="00FFCC"/>
    <a:srgbClr val="006600"/>
    <a:srgbClr val="788D36"/>
    <a:srgbClr val="D37D28"/>
    <a:srgbClr val="94A545"/>
    <a:srgbClr val="000000"/>
    <a:srgbClr val="3C7E94"/>
    <a:srgbClr val="BA6324"/>
    <a:srgbClr val="878A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7003" autoAdjust="0"/>
  </p:normalViewPr>
  <p:slideViewPr>
    <p:cSldViewPr snapToGrid="0" showGuides="1">
      <p:cViewPr varScale="1">
        <p:scale>
          <a:sx n="58" d="100"/>
          <a:sy n="58" d="100"/>
        </p:scale>
        <p:origin x="1544" y="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 Type="http://schemas.openxmlformats.org/officeDocument/2006/relationships/customXml" Target="../customXml/item3.xml"/><Relationship Id="rId21" Type="http://schemas.openxmlformats.org/officeDocument/2006/relationships/slide" Target="slides/slide11.xml"/><Relationship Id="rId34" Type="http://schemas.microsoft.com/office/2016/11/relationships/changesInfo" Target="changesInfos/changesInfo1.xml"/><Relationship Id="rId7" Type="http://schemas.openxmlformats.org/officeDocument/2006/relationships/slideMaster" Target="slideMasters/slideMaster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notesMaster" Target="notesMasters/notesMaster1.xml"/><Relationship Id="rId10" Type="http://schemas.openxmlformats.org/officeDocument/2006/relationships/slideMaster" Target="slideMasters/slideMaster6.xml"/><Relationship Id="rId19" Type="http://schemas.openxmlformats.org/officeDocument/2006/relationships/slide" Target="slides/slide9.xml"/><Relationship Id="rId31"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Master" Target="slideMasters/slideMaster5.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presProps" Target="presProps.xml"/><Relationship Id="rId8" Type="http://schemas.openxmlformats.org/officeDocument/2006/relationships/slideMaster" Target="slideMasters/slideMaster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rvilus, Betty" userId="7c1aa319-bee1-44a2-aa04-d8d4ce4dac66" providerId="ADAL" clId="{8B081F82-F3A3-4B7D-984F-210E6B85455C}"/>
    <pc:docChg chg="modSld sldOrd">
      <pc:chgData name="Parvilus, Betty" userId="7c1aa319-bee1-44a2-aa04-d8d4ce4dac66" providerId="ADAL" clId="{8B081F82-F3A3-4B7D-984F-210E6B85455C}" dt="2024-11-15T15:34:37.612" v="1"/>
      <pc:docMkLst>
        <pc:docMk/>
      </pc:docMkLst>
      <pc:sldChg chg="ord">
        <pc:chgData name="Parvilus, Betty" userId="7c1aa319-bee1-44a2-aa04-d8d4ce4dac66" providerId="ADAL" clId="{8B081F82-F3A3-4B7D-984F-210E6B85455C}" dt="2024-11-15T15:34:37.612" v="1"/>
        <pc:sldMkLst>
          <pc:docMk/>
          <pc:sldMk cId="3198164663" sldId="2141412169"/>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sz="quarter" idx="1"/>
          </p:nvPr>
        </p:nvSpPr>
        <p:spPr>
          <a:xfrm>
            <a:off x="3936768" y="0"/>
            <a:ext cx="3011699" cy="461804"/>
          </a:xfrm>
          <a:prstGeom prst="rect">
            <a:avLst/>
          </a:prstGeom>
        </p:spPr>
        <p:txBody>
          <a:bodyPr vert="horz" lIns="92492" tIns="46246" rIns="92492" bIns="46246" rtlCol="0"/>
          <a:lstStyle>
            <a:lvl1pPr algn="r">
              <a:defRPr sz="1200"/>
            </a:lvl1pPr>
          </a:lstStyle>
          <a:p>
            <a:fld id="{67F5253C-9A75-AF46-ACEE-EAEE5B05D801}" type="datetimeFigureOut">
              <a:rPr lang="en-US" smtClean="0"/>
              <a:pPr/>
              <a:t>11/14/2024</a:t>
            </a:fld>
            <a:endParaRPr lang="en-US"/>
          </a:p>
        </p:txBody>
      </p:sp>
      <p:sp>
        <p:nvSpPr>
          <p:cNvPr id="4" name="Footer Placeholder 3"/>
          <p:cNvSpPr>
            <a:spLocks noGrp="1"/>
          </p:cNvSpPr>
          <p:nvPr>
            <p:ph type="ftr" sz="quarter" idx="2"/>
          </p:nvPr>
        </p:nvSpPr>
        <p:spPr>
          <a:xfrm>
            <a:off x="0" y="8772668"/>
            <a:ext cx="3011699" cy="461804"/>
          </a:xfrm>
          <a:prstGeom prst="rect">
            <a:avLst/>
          </a:prstGeom>
        </p:spPr>
        <p:txBody>
          <a:bodyPr vert="horz" lIns="92492" tIns="46246" rIns="92492" bIns="46246" rtlCol="0" anchor="b"/>
          <a:lstStyle>
            <a:lvl1pPr algn="l">
              <a:defRPr sz="1200"/>
            </a:lvl1pPr>
          </a:lstStyle>
          <a:p>
            <a:endParaRPr lang="en-US"/>
          </a:p>
        </p:txBody>
      </p:sp>
      <p:sp>
        <p:nvSpPr>
          <p:cNvPr id="5" name="Slide Number Placeholder 4"/>
          <p:cNvSpPr>
            <a:spLocks noGrp="1"/>
          </p:cNvSpPr>
          <p:nvPr>
            <p:ph type="sldNum" sz="quarter" idx="3"/>
          </p:nvPr>
        </p:nvSpPr>
        <p:spPr>
          <a:xfrm>
            <a:off x="3936768" y="8772668"/>
            <a:ext cx="3011699" cy="461804"/>
          </a:xfrm>
          <a:prstGeom prst="rect">
            <a:avLst/>
          </a:prstGeom>
        </p:spPr>
        <p:txBody>
          <a:bodyPr vert="horz" lIns="92492" tIns="46246" rIns="92492" bIns="46246" rtlCol="0" anchor="b"/>
          <a:lstStyle>
            <a:lvl1pPr algn="r">
              <a:defRPr sz="1200"/>
            </a:lvl1pPr>
          </a:lstStyle>
          <a:p>
            <a:fld id="{D1A940B9-CD79-EF4A-961D-7F81D59A9659}" type="slidenum">
              <a:rPr lang="en-US" smtClean="0"/>
              <a:pPr/>
              <a:t>‹#›</a:t>
            </a:fld>
            <a:endParaRPr lang="en-US"/>
          </a:p>
        </p:txBody>
      </p:sp>
    </p:spTree>
    <p:extLst>
      <p:ext uri="{BB962C8B-B14F-4D97-AF65-F5344CB8AC3E}">
        <p14:creationId xmlns:p14="http://schemas.microsoft.com/office/powerpoint/2010/main" val="7116193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idx="1"/>
          </p:nvPr>
        </p:nvSpPr>
        <p:spPr>
          <a:xfrm>
            <a:off x="3936768" y="0"/>
            <a:ext cx="3011699" cy="461804"/>
          </a:xfrm>
          <a:prstGeom prst="rect">
            <a:avLst/>
          </a:prstGeom>
        </p:spPr>
        <p:txBody>
          <a:bodyPr vert="horz" lIns="92492" tIns="46246" rIns="92492" bIns="46246" rtlCol="0"/>
          <a:lstStyle>
            <a:lvl1pPr algn="r">
              <a:defRPr sz="1200"/>
            </a:lvl1pPr>
          </a:lstStyle>
          <a:p>
            <a:fld id="{6B0B5A0C-4C94-FA4D-AE3B-06DAC0064AF4}" type="datetimeFigureOut">
              <a:rPr lang="en-US" smtClean="0"/>
              <a:pPr/>
              <a:t>11/14/2024</a:t>
            </a:fld>
            <a:endParaRPr lang="en-US"/>
          </a:p>
        </p:txBody>
      </p:sp>
      <p:sp>
        <p:nvSpPr>
          <p:cNvPr id="4" name="Slide Image Placeholder 3"/>
          <p:cNvSpPr>
            <a:spLocks noGrp="1" noRot="1" noChangeAspect="1"/>
          </p:cNvSpPr>
          <p:nvPr>
            <p:ph type="sldImg" idx="2"/>
          </p:nvPr>
        </p:nvSpPr>
        <p:spPr>
          <a:xfrm>
            <a:off x="1165225" y="692150"/>
            <a:ext cx="4619625" cy="3463925"/>
          </a:xfrm>
          <a:prstGeom prst="rect">
            <a:avLst/>
          </a:prstGeom>
          <a:noFill/>
          <a:ln w="12700">
            <a:solidFill>
              <a:prstClr val="black"/>
            </a:solidFill>
          </a:ln>
        </p:spPr>
        <p:txBody>
          <a:bodyPr vert="horz" lIns="92492" tIns="46246" rIns="92492" bIns="46246" rtlCol="0" anchor="ctr"/>
          <a:lstStyle/>
          <a:p>
            <a:endParaRPr lang="en-US"/>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492" tIns="46246" rIns="92492" bIns="4624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8"/>
            <a:ext cx="3011699" cy="461804"/>
          </a:xfrm>
          <a:prstGeom prst="rect">
            <a:avLst/>
          </a:prstGeom>
        </p:spPr>
        <p:txBody>
          <a:bodyPr vert="horz" lIns="92492" tIns="46246" rIns="92492" bIns="46246" rtlCol="0" anchor="b"/>
          <a:lstStyle>
            <a:lvl1pPr algn="l">
              <a:defRPr sz="1200"/>
            </a:lvl1pPr>
          </a:lstStyle>
          <a:p>
            <a:endParaRPr lang="en-US"/>
          </a:p>
        </p:txBody>
      </p:sp>
      <p:sp>
        <p:nvSpPr>
          <p:cNvPr id="7" name="Slide Number Placeholder 6"/>
          <p:cNvSpPr>
            <a:spLocks noGrp="1"/>
          </p:cNvSpPr>
          <p:nvPr>
            <p:ph type="sldNum" sz="quarter" idx="5"/>
          </p:nvPr>
        </p:nvSpPr>
        <p:spPr>
          <a:xfrm>
            <a:off x="3936768" y="8772668"/>
            <a:ext cx="3011699" cy="461804"/>
          </a:xfrm>
          <a:prstGeom prst="rect">
            <a:avLst/>
          </a:prstGeom>
        </p:spPr>
        <p:txBody>
          <a:bodyPr vert="horz" lIns="92492" tIns="46246" rIns="92492" bIns="46246" rtlCol="0" anchor="b"/>
          <a:lstStyle>
            <a:lvl1pPr algn="r">
              <a:defRPr sz="1200"/>
            </a:lvl1pPr>
          </a:lstStyle>
          <a:p>
            <a:fld id="{DD154D62-D7A5-D248-8B93-7A8623E1000B}" type="slidenum">
              <a:rPr lang="en-US" smtClean="0"/>
              <a:pPr/>
              <a:t>‹#›</a:t>
            </a:fld>
            <a:endParaRPr lang="en-US"/>
          </a:p>
        </p:txBody>
      </p:sp>
    </p:spTree>
    <p:extLst>
      <p:ext uri="{BB962C8B-B14F-4D97-AF65-F5344CB8AC3E}">
        <p14:creationId xmlns:p14="http://schemas.microsoft.com/office/powerpoint/2010/main" val="14233173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 </a:t>
            </a:r>
          </a:p>
        </p:txBody>
      </p:sp>
      <p:sp>
        <p:nvSpPr>
          <p:cNvPr id="4" name="Slide Number Placeholder 3"/>
          <p:cNvSpPr>
            <a:spLocks noGrp="1"/>
          </p:cNvSpPr>
          <p:nvPr>
            <p:ph type="sldNum" sz="quarter" idx="5"/>
          </p:nvPr>
        </p:nvSpPr>
        <p:spPr/>
        <p:txBody>
          <a:bodyPr/>
          <a:lstStyle/>
          <a:p>
            <a:fld id="{DD154D62-D7A5-D248-8B93-7A8623E1000B}" type="slidenum">
              <a:rPr lang="en-US" smtClean="0"/>
              <a:pPr/>
              <a:t>1</a:t>
            </a:fld>
            <a:endParaRPr lang="en-US"/>
          </a:p>
        </p:txBody>
      </p:sp>
    </p:spTree>
    <p:extLst>
      <p:ext uri="{BB962C8B-B14F-4D97-AF65-F5344CB8AC3E}">
        <p14:creationId xmlns:p14="http://schemas.microsoft.com/office/powerpoint/2010/main" val="27768543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D154D62-D7A5-D248-8B93-7A8623E1000B}" type="slidenum">
              <a:rPr lang="en-US" smtClean="0"/>
              <a:pPr/>
              <a:t>14</a:t>
            </a:fld>
            <a:endParaRPr lang="en-US"/>
          </a:p>
        </p:txBody>
      </p:sp>
    </p:spTree>
    <p:extLst>
      <p:ext uri="{BB962C8B-B14F-4D97-AF65-F5344CB8AC3E}">
        <p14:creationId xmlns:p14="http://schemas.microsoft.com/office/powerpoint/2010/main" val="30524081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D154D62-D7A5-D248-8B93-7A8623E1000B}" type="slidenum">
              <a:rPr lang="en-US" smtClean="0"/>
              <a:pPr/>
              <a:t>15</a:t>
            </a:fld>
            <a:endParaRPr lang="en-US"/>
          </a:p>
        </p:txBody>
      </p:sp>
    </p:spTree>
    <p:extLst>
      <p:ext uri="{BB962C8B-B14F-4D97-AF65-F5344CB8AC3E}">
        <p14:creationId xmlns:p14="http://schemas.microsoft.com/office/powerpoint/2010/main" val="36406166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sz="1800" dirty="0">
              <a:solidFill>
                <a:srgbClr val="403A32"/>
              </a:solidFill>
              <a:effectLst/>
              <a:latin typeface="Gill Sans MT" panose="020B0502020104020203"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D154D62-D7A5-D248-8B93-7A8623E1000B}" type="slidenum">
              <a:rPr lang="en-US" smtClean="0"/>
              <a:pPr/>
              <a:t>16</a:t>
            </a:fld>
            <a:endParaRPr lang="en-US"/>
          </a:p>
        </p:txBody>
      </p:sp>
    </p:spTree>
    <p:extLst>
      <p:ext uri="{BB962C8B-B14F-4D97-AF65-F5344CB8AC3E}">
        <p14:creationId xmlns:p14="http://schemas.microsoft.com/office/powerpoint/2010/main" val="13708530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0"/>
        <p:cNvGrpSpPr/>
        <p:nvPr/>
      </p:nvGrpSpPr>
      <p:grpSpPr>
        <a:xfrm>
          <a:off x="0" y="0"/>
          <a:ext cx="0" cy="0"/>
          <a:chOff x="0" y="0"/>
          <a:chExt cx="0" cy="0"/>
        </a:xfrm>
      </p:grpSpPr>
      <p:sp>
        <p:nvSpPr>
          <p:cNvPr id="621" name="Google Shape;621;p13:notes"/>
          <p:cNvSpPr txBox="1">
            <a:spLocks noGrp="1"/>
          </p:cNvSpPr>
          <p:nvPr>
            <p:ph type="body" idx="1"/>
          </p:nvPr>
        </p:nvSpPr>
        <p:spPr>
          <a:xfrm>
            <a:off x="695008" y="4387136"/>
            <a:ext cx="5560060" cy="415623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dirty="0"/>
          </a:p>
        </p:txBody>
      </p:sp>
      <p:sp>
        <p:nvSpPr>
          <p:cNvPr id="622" name="Google Shape;622;p13:notes"/>
          <p:cNvSpPr>
            <a:spLocks noGrp="1" noRot="1" noChangeAspect="1"/>
          </p:cNvSpPr>
          <p:nvPr>
            <p:ph type="sldImg" idx="2"/>
          </p:nvPr>
        </p:nvSpPr>
        <p:spPr>
          <a:xfrm>
            <a:off x="1165225" y="692150"/>
            <a:ext cx="4619625" cy="34639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44327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noProof="0"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D154D62-D7A5-D248-8B93-7A8623E1000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852544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en-US" dirty="0"/>
          </a:p>
          <a:p>
            <a:endParaRPr lang="en-US" dirty="0"/>
          </a:p>
        </p:txBody>
      </p:sp>
      <p:sp>
        <p:nvSpPr>
          <p:cNvPr id="4" name="Slide Number Placeholder 3"/>
          <p:cNvSpPr>
            <a:spLocks noGrp="1"/>
          </p:cNvSpPr>
          <p:nvPr>
            <p:ph type="sldNum" sz="quarter" idx="5"/>
          </p:nvPr>
        </p:nvSpPr>
        <p:spPr/>
        <p:txBody>
          <a:bodyPr/>
          <a:lstStyle/>
          <a:p>
            <a:fld id="{DD154D62-D7A5-D248-8B93-7A8623E1000B}" type="slidenum">
              <a:rPr lang="en-US" smtClean="0"/>
              <a:pPr/>
              <a:t>4</a:t>
            </a:fld>
            <a:endParaRPr lang="en-US"/>
          </a:p>
        </p:txBody>
      </p:sp>
    </p:spTree>
    <p:extLst>
      <p:ext uri="{BB962C8B-B14F-4D97-AF65-F5344CB8AC3E}">
        <p14:creationId xmlns:p14="http://schemas.microsoft.com/office/powerpoint/2010/main" val="10302263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sng" dirty="0"/>
              <a:t>MSD</a:t>
            </a:r>
            <a:r>
              <a:rPr lang="en-US" b="0" dirty="0"/>
              <a:t>: An approach for developing market systems to operate more efficiently, sustainably, and inclusively, benefiting the most disadvantaged individuals by enhancing their capabilities and providing them with opportunities to improve their living conditions. It integrates systems thinking, actor’s ownership of interventions and adaptive management of solutions.</a:t>
            </a:r>
          </a:p>
          <a:p>
            <a:endParaRPr lang="en-US" b="0" dirty="0"/>
          </a:p>
          <a:p>
            <a:r>
              <a:rPr lang="en-US" b="0" dirty="0"/>
              <a:t>Market Systems Development (MSD) projects often select interventions to facilitate business innovations—new supply chains, new demand creation, or new business models (new ways of producing and distributing products or new methods for organizing actors/resources to meet demand)—designed to enable poor or small-scale farmers to participate and benefit more advantageously in the markets.</a:t>
            </a:r>
          </a:p>
          <a:p>
            <a:endParaRPr lang="en-US" dirty="0"/>
          </a:p>
        </p:txBody>
      </p:sp>
      <p:sp>
        <p:nvSpPr>
          <p:cNvPr id="4" name="Slide Number Placeholder 3"/>
          <p:cNvSpPr>
            <a:spLocks noGrp="1"/>
          </p:cNvSpPr>
          <p:nvPr>
            <p:ph type="sldNum" sz="quarter" idx="5"/>
          </p:nvPr>
        </p:nvSpPr>
        <p:spPr/>
        <p:txBody>
          <a:bodyPr/>
          <a:lstStyle/>
          <a:p>
            <a:fld id="{DD154D62-D7A5-D248-8B93-7A8623E1000B}" type="slidenum">
              <a:rPr lang="en-US" smtClean="0"/>
              <a:pPr/>
              <a:t>5</a:t>
            </a:fld>
            <a:endParaRPr lang="en-US"/>
          </a:p>
        </p:txBody>
      </p:sp>
    </p:spTree>
    <p:extLst>
      <p:ext uri="{BB962C8B-B14F-4D97-AF65-F5344CB8AC3E}">
        <p14:creationId xmlns:p14="http://schemas.microsoft.com/office/powerpoint/2010/main" val="4746369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9C6106-B724-47F5-BA8F-3EC049331696}" type="slidenum">
              <a:rPr lang="en-US" smtClean="0"/>
              <a:t>6</a:t>
            </a:fld>
            <a:endParaRPr lang="en-US"/>
          </a:p>
        </p:txBody>
      </p:sp>
    </p:spTree>
    <p:extLst>
      <p:ext uri="{BB962C8B-B14F-4D97-AF65-F5344CB8AC3E}">
        <p14:creationId xmlns:p14="http://schemas.microsoft.com/office/powerpoint/2010/main" val="35733989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D154D62-D7A5-D248-8B93-7A8623E1000B}" type="slidenum">
              <a:rPr lang="en-US" smtClean="0"/>
              <a:pPr/>
              <a:t>10</a:t>
            </a:fld>
            <a:endParaRPr lang="en-US"/>
          </a:p>
        </p:txBody>
      </p:sp>
    </p:spTree>
    <p:extLst>
      <p:ext uri="{BB962C8B-B14F-4D97-AF65-F5344CB8AC3E}">
        <p14:creationId xmlns:p14="http://schemas.microsoft.com/office/powerpoint/2010/main" val="25788425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D154D62-D7A5-D248-8B93-7A8623E1000B}" type="slidenum">
              <a:rPr lang="en-US" smtClean="0"/>
              <a:pPr/>
              <a:t>11</a:t>
            </a:fld>
            <a:endParaRPr lang="en-US"/>
          </a:p>
        </p:txBody>
      </p:sp>
    </p:spTree>
    <p:extLst>
      <p:ext uri="{BB962C8B-B14F-4D97-AF65-F5344CB8AC3E}">
        <p14:creationId xmlns:p14="http://schemas.microsoft.com/office/powerpoint/2010/main" val="3085811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D154D62-D7A5-D248-8B93-7A8623E1000B}" type="slidenum">
              <a:rPr lang="en-US" smtClean="0"/>
              <a:pPr/>
              <a:t>12</a:t>
            </a:fld>
            <a:endParaRPr lang="en-US"/>
          </a:p>
        </p:txBody>
      </p:sp>
    </p:spTree>
    <p:extLst>
      <p:ext uri="{BB962C8B-B14F-4D97-AF65-F5344CB8AC3E}">
        <p14:creationId xmlns:p14="http://schemas.microsoft.com/office/powerpoint/2010/main" val="17602308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Mache a 50 km de zone de </a:t>
            </a:r>
            <a:r>
              <a:rPr lang="en-US" sz="1200" dirty="0" err="1"/>
              <a:t>pwodiksyon</a:t>
            </a:r>
            <a:r>
              <a:rPr lang="en-US" sz="1200" dirty="0"/>
              <a:t> </a:t>
            </a:r>
            <a:r>
              <a:rPr lang="en-US" sz="1200" dirty="0" err="1"/>
              <a:t>yo</a:t>
            </a:r>
            <a:r>
              <a:rPr lang="en-US" sz="1200" dirty="0"/>
              <a:t>, </a:t>
            </a:r>
            <a:r>
              <a:rPr lang="en-US" sz="1200" dirty="0" err="1"/>
              <a:t>transportasyon</a:t>
            </a:r>
            <a:r>
              <a:rPr lang="en-US" sz="1200" dirty="0"/>
              <a:t> </a:t>
            </a:r>
            <a:r>
              <a:rPr lang="en-US" sz="1200" dirty="0" err="1"/>
              <a:t>koute</a:t>
            </a:r>
            <a:r>
              <a:rPr lang="en-US" sz="1200" dirty="0"/>
              <a:t> 20% </a:t>
            </a:r>
            <a:r>
              <a:rPr lang="en-US" sz="1200" dirty="0" err="1"/>
              <a:t>kou</a:t>
            </a:r>
            <a:r>
              <a:rPr lang="en-US" sz="1200" dirty="0"/>
              <a:t>, e le </a:t>
            </a:r>
            <a:r>
              <a:rPr lang="en-US" sz="1200" dirty="0" err="1"/>
              <a:t>yo</a:t>
            </a:r>
            <a:r>
              <a:rPr lang="en-US" sz="1200" dirty="0"/>
              <a:t> rive nan </a:t>
            </a:r>
            <a:r>
              <a:rPr lang="en-US" sz="1200" dirty="0" err="1"/>
              <a:t>mache</a:t>
            </a:r>
            <a:r>
              <a:rPr lang="en-US" sz="1200" dirty="0"/>
              <a:t> </a:t>
            </a:r>
            <a:r>
              <a:rPr lang="en-US" sz="1200" dirty="0" err="1"/>
              <a:t>yo</a:t>
            </a:r>
            <a:r>
              <a:rPr lang="en-US" sz="1200" dirty="0"/>
              <a:t> pa bay </a:t>
            </a:r>
            <a:r>
              <a:rPr lang="en-US" sz="1200" dirty="0" err="1"/>
              <a:t>yo</a:t>
            </a:r>
            <a:r>
              <a:rPr lang="en-US" sz="1200" dirty="0"/>
              <a:t> bon </a:t>
            </a:r>
            <a:r>
              <a:rPr lang="en-US" sz="1200" dirty="0" err="1"/>
              <a:t>pri</a:t>
            </a:r>
            <a:r>
              <a:rPr lang="en-US" sz="1200" dirty="0"/>
              <a:t> paske </a:t>
            </a:r>
            <a:endParaRPr lang="en-US" dirty="0"/>
          </a:p>
        </p:txBody>
      </p:sp>
      <p:sp>
        <p:nvSpPr>
          <p:cNvPr id="4" name="Slide Number Placeholder 3"/>
          <p:cNvSpPr>
            <a:spLocks noGrp="1"/>
          </p:cNvSpPr>
          <p:nvPr>
            <p:ph type="sldNum" sz="quarter" idx="5"/>
          </p:nvPr>
        </p:nvSpPr>
        <p:spPr/>
        <p:txBody>
          <a:bodyPr/>
          <a:lstStyle/>
          <a:p>
            <a:fld id="{DD154D62-D7A5-D248-8B93-7A8623E1000B}" type="slidenum">
              <a:rPr lang="en-US" smtClean="0"/>
              <a:pPr/>
              <a:t>13</a:t>
            </a:fld>
            <a:endParaRPr lang="en-US"/>
          </a:p>
        </p:txBody>
      </p:sp>
    </p:spTree>
    <p:extLst>
      <p:ext uri="{BB962C8B-B14F-4D97-AF65-F5344CB8AC3E}">
        <p14:creationId xmlns:p14="http://schemas.microsoft.com/office/powerpoint/2010/main" val="14571564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2517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eed the Future-only branded blank">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448041" y="1156441"/>
            <a:ext cx="8229600" cy="597049"/>
          </a:xfrm>
          <a:prstGeom prst="rect">
            <a:avLst/>
          </a:prstGeom>
          <a:noFill/>
          <a:ln w="0">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Tree>
    <p:extLst>
      <p:ext uri="{BB962C8B-B14F-4D97-AF65-F5344CB8AC3E}">
        <p14:creationId xmlns:p14="http://schemas.microsoft.com/office/powerpoint/2010/main" val="1477452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58716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losing Slide">
  <p:cSld name="Closing Slide">
    <p:spTree>
      <p:nvGrpSpPr>
        <p:cNvPr id="1" name="Shape 50"/>
        <p:cNvGrpSpPr/>
        <p:nvPr/>
      </p:nvGrpSpPr>
      <p:grpSpPr>
        <a:xfrm>
          <a:off x="0" y="0"/>
          <a:ext cx="0" cy="0"/>
          <a:chOff x="0" y="0"/>
          <a:chExt cx="0" cy="0"/>
        </a:xfrm>
      </p:grpSpPr>
    </p:spTree>
    <p:extLst>
      <p:ext uri="{BB962C8B-B14F-4D97-AF65-F5344CB8AC3E}">
        <p14:creationId xmlns:p14="http://schemas.microsoft.com/office/powerpoint/2010/main" val="24869385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901691C-FF03-46FC-9D49-8F857EF986F9}"/>
              </a:ext>
            </a:extLst>
          </p:cNvPr>
          <p:cNvSpPr>
            <a:spLocks noGrp="1"/>
          </p:cNvSpPr>
          <p:nvPr>
            <p:ph type="dt" sz="half" idx="10"/>
          </p:nvPr>
        </p:nvSpPr>
        <p:spPr/>
        <p:txBody>
          <a:bodyPr/>
          <a:lstStyle/>
          <a:p>
            <a:fld id="{CBE5F548-9361-4F39-ABCB-5FD89C145A4D}" type="datetimeFigureOut">
              <a:rPr lang="en-US" smtClean="0"/>
              <a:t>11/14/2024</a:t>
            </a:fld>
            <a:endParaRPr lang="en-US"/>
          </a:p>
        </p:txBody>
      </p:sp>
      <p:sp>
        <p:nvSpPr>
          <p:cNvPr id="3" name="Footer Placeholder 2">
            <a:extLst>
              <a:ext uri="{FF2B5EF4-FFF2-40B4-BE49-F238E27FC236}">
                <a16:creationId xmlns:a16="http://schemas.microsoft.com/office/drawing/2014/main" id="{F4F7BB02-E5F1-4B6B-BF56-C2A613B35FD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E20DF2B-DE0C-4569-BFCF-A28A424267DA}"/>
              </a:ext>
            </a:extLst>
          </p:cNvPr>
          <p:cNvSpPr>
            <a:spLocks noGrp="1"/>
          </p:cNvSpPr>
          <p:nvPr>
            <p:ph type="sldNum" sz="quarter" idx="12"/>
          </p:nvPr>
        </p:nvSpPr>
        <p:spPr/>
        <p:txBody>
          <a:bodyPr/>
          <a:lstStyle/>
          <a:p>
            <a:fld id="{D46D2796-71AA-49F6-BB71-AF86ECFAAA7B}" type="slidenum">
              <a:rPr lang="en-US" smtClean="0"/>
              <a:t>‹#›</a:t>
            </a:fld>
            <a:endParaRPr lang="en-US"/>
          </a:p>
        </p:txBody>
      </p:sp>
    </p:spTree>
    <p:extLst>
      <p:ext uri="{BB962C8B-B14F-4D97-AF65-F5344CB8AC3E}">
        <p14:creationId xmlns:p14="http://schemas.microsoft.com/office/powerpoint/2010/main" val="41072776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10" name="TextBox 9"/>
          <p:cNvSpPr txBox="1"/>
          <p:nvPr userDrawn="1"/>
        </p:nvSpPr>
        <p:spPr>
          <a:xfrm>
            <a:off x="358758" y="6611159"/>
            <a:ext cx="7226024" cy="230832"/>
          </a:xfrm>
          <a:prstGeom prst="rect">
            <a:avLst/>
          </a:prstGeom>
          <a:noFill/>
          <a:ln w="12700" cap="sq" cmpd="sng">
            <a:noFill/>
            <a:prstDash val="solid"/>
          </a:ln>
        </p:spPr>
        <p:txBody>
          <a:bodyPr wrap="square" rtlCol="0" anchor="t" anchorCtr="0">
            <a:spAutoFit/>
          </a:bodyPr>
          <a:lstStyle/>
          <a:p>
            <a:r>
              <a:rPr lang="en-US" sz="900" b="0" i="1" dirty="0">
                <a:solidFill>
                  <a:schemeClr val="bg1"/>
                </a:solidFill>
                <a:latin typeface="Arial"/>
                <a:cs typeface="Arial"/>
              </a:rPr>
              <a:t>Photo</a:t>
            </a:r>
            <a:r>
              <a:rPr lang="en-US" sz="900" b="0" i="1" baseline="0" dirty="0">
                <a:solidFill>
                  <a:schemeClr val="bg1"/>
                </a:solidFill>
                <a:latin typeface="Arial"/>
                <a:cs typeface="Arial"/>
              </a:rPr>
              <a:t> Credit Goes Here</a:t>
            </a:r>
            <a:endParaRPr lang="en-US" sz="900" b="0" i="1" dirty="0">
              <a:solidFill>
                <a:schemeClr val="bg1"/>
              </a:solidFill>
              <a:latin typeface="Arial"/>
              <a:cs typeface="Arial"/>
            </a:endParaRPr>
          </a:p>
        </p:txBody>
      </p:sp>
      <p:sp>
        <p:nvSpPr>
          <p:cNvPr id="15" name="Text Placeholder 14"/>
          <p:cNvSpPr>
            <a:spLocks noGrp="1"/>
          </p:cNvSpPr>
          <p:nvPr>
            <p:ph type="body" sz="quarter" idx="12" hasCustomPrompt="1"/>
          </p:nvPr>
        </p:nvSpPr>
        <p:spPr>
          <a:xfrm>
            <a:off x="462856" y="5723098"/>
            <a:ext cx="5022850" cy="260350"/>
          </a:xfrm>
          <a:prstGeom prst="rect">
            <a:avLst/>
          </a:prstGeom>
        </p:spPr>
        <p:txBody>
          <a:bodyPr/>
          <a:lstStyle>
            <a:lvl1pPr marL="0" indent="0">
              <a:buNone/>
              <a:defRPr sz="1000" i="1" baseline="0">
                <a:solidFill>
                  <a:schemeClr val="bg1"/>
                </a:solidFill>
                <a:latin typeface="Arial" panose="020B0604020202020204" pitchFamily="34" charset="0"/>
                <a:cs typeface="Arial" panose="020B0604020202020204" pitchFamily="34" charset="0"/>
              </a:defRPr>
            </a:lvl1pPr>
          </a:lstStyle>
          <a:p>
            <a:pPr lvl="0"/>
            <a:r>
              <a:rPr lang="en-US" dirty="0"/>
              <a:t>Photo credit: Name/Organization</a:t>
            </a:r>
          </a:p>
        </p:txBody>
      </p:sp>
      <p:sp>
        <p:nvSpPr>
          <p:cNvPr id="17" name="Text Placeholder 16"/>
          <p:cNvSpPr>
            <a:spLocks noGrp="1"/>
          </p:cNvSpPr>
          <p:nvPr>
            <p:ph type="body" sz="quarter" idx="13" hasCustomPrompt="1"/>
          </p:nvPr>
        </p:nvSpPr>
        <p:spPr>
          <a:xfrm>
            <a:off x="452438" y="5175081"/>
            <a:ext cx="8186737" cy="268287"/>
          </a:xfrm>
          <a:prstGeom prst="rect">
            <a:avLst/>
          </a:prstGeom>
        </p:spPr>
        <p:txBody>
          <a:bodyPr/>
          <a:lstStyle>
            <a:lvl1pPr marL="0" indent="0">
              <a:buNone/>
              <a:defRPr sz="1500" b="1" baseline="0">
                <a:solidFill>
                  <a:schemeClr val="bg1"/>
                </a:solidFill>
                <a:latin typeface="Arial" panose="020B0604020202020204" pitchFamily="34" charset="0"/>
                <a:cs typeface="Arial" panose="020B0604020202020204" pitchFamily="34" charset="0"/>
              </a:defRPr>
            </a:lvl1pPr>
          </a:lstStyle>
          <a:p>
            <a:pPr lvl="0"/>
            <a:r>
              <a:rPr lang="en-US" dirty="0"/>
              <a:t>Subhead goes here</a:t>
            </a:r>
          </a:p>
        </p:txBody>
      </p:sp>
      <p:sp>
        <p:nvSpPr>
          <p:cNvPr id="19" name="Text Placeholder 18"/>
          <p:cNvSpPr>
            <a:spLocks noGrp="1"/>
          </p:cNvSpPr>
          <p:nvPr>
            <p:ph type="body" sz="quarter" idx="14" hasCustomPrompt="1"/>
          </p:nvPr>
        </p:nvSpPr>
        <p:spPr>
          <a:xfrm>
            <a:off x="1021842" y="3829050"/>
            <a:ext cx="7089775" cy="1195388"/>
          </a:xfrm>
          <a:prstGeom prst="rect">
            <a:avLst/>
          </a:prstGeom>
        </p:spPr>
        <p:txBody>
          <a:bodyPr/>
          <a:lstStyle>
            <a:lvl1pPr marL="0" indent="0" algn="ctr">
              <a:buNone/>
              <a:defRPr sz="3400" baseline="0">
                <a:solidFill>
                  <a:schemeClr val="bg1">
                    <a:lumMod val="85000"/>
                  </a:schemeClr>
                </a:solidFill>
                <a:latin typeface="Arial" panose="020B0604020202020204" pitchFamily="34" charset="0"/>
                <a:cs typeface="Arial" panose="020B0604020202020204" pitchFamily="34" charset="0"/>
              </a:defRPr>
            </a:lvl1pPr>
          </a:lstStyle>
          <a:p>
            <a:pPr lvl="0"/>
            <a:r>
              <a:rPr lang="en-US" dirty="0"/>
              <a:t>TITLE OF PRESENTATION GOES HERE AND HERE</a:t>
            </a:r>
          </a:p>
        </p:txBody>
      </p:sp>
    </p:spTree>
    <p:extLst>
      <p:ext uri="{BB962C8B-B14F-4D97-AF65-F5344CB8AC3E}">
        <p14:creationId xmlns:p14="http://schemas.microsoft.com/office/powerpoint/2010/main" val="36097576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Header and Left Justified Text">
    <p:spTree>
      <p:nvGrpSpPr>
        <p:cNvPr id="1" name=""/>
        <p:cNvGrpSpPr/>
        <p:nvPr/>
      </p:nvGrpSpPr>
      <p:grpSpPr>
        <a:xfrm>
          <a:off x="0" y="0"/>
          <a:ext cx="0" cy="0"/>
          <a:chOff x="0" y="0"/>
          <a:chExt cx="0" cy="0"/>
        </a:xfrm>
      </p:grpSpPr>
      <p:sp>
        <p:nvSpPr>
          <p:cNvPr id="4" name="Title 1"/>
          <p:cNvSpPr>
            <a:spLocks noGrp="1"/>
          </p:cNvSpPr>
          <p:nvPr>
            <p:ph type="title" hasCustomPrompt="1"/>
          </p:nvPr>
        </p:nvSpPr>
        <p:spPr bwMode="auto">
          <a:xfrm>
            <a:off x="448041" y="1156441"/>
            <a:ext cx="8229600" cy="597049"/>
          </a:xfrm>
          <a:prstGeom prst="rect">
            <a:avLst/>
          </a:prstGeom>
          <a:noFill/>
          <a:ln w="0">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8" name="Text Placeholder 7"/>
          <p:cNvSpPr>
            <a:spLocks noGrp="1"/>
          </p:cNvSpPr>
          <p:nvPr>
            <p:ph type="body" sz="quarter" idx="10"/>
          </p:nvPr>
        </p:nvSpPr>
        <p:spPr>
          <a:xfrm>
            <a:off x="612775" y="2087563"/>
            <a:ext cx="8101013" cy="3291840"/>
          </a:xfrm>
          <a:prstGeom prst="rect">
            <a:avLst/>
          </a:prstGeom>
        </p:spPr>
        <p:txBody>
          <a:bodyPr/>
          <a:lstStyle>
            <a:lvl1pPr marL="0" indent="0">
              <a:buNone/>
              <a:defRPr sz="1800">
                <a:latin typeface="Arial" panose="020B0604020202020204" pitchFamily="34" charset="0"/>
                <a:cs typeface="Arial" panose="020B0604020202020204" pitchFamily="34" charset="0"/>
              </a:defRPr>
            </a:lvl1pPr>
            <a:lvl2pPr marL="457200" indent="0">
              <a:buNone/>
              <a:defRPr>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Click to edit Master text styles</a:t>
            </a:r>
          </a:p>
          <a:p>
            <a:pPr lvl="0"/>
            <a:endParaRPr lang="en-US" dirty="0"/>
          </a:p>
        </p:txBody>
      </p:sp>
    </p:spTree>
    <p:extLst>
      <p:ext uri="{BB962C8B-B14F-4D97-AF65-F5344CB8AC3E}">
        <p14:creationId xmlns:p14="http://schemas.microsoft.com/office/powerpoint/2010/main" val="7032257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TextBox 9"/>
          <p:cNvSpPr txBox="1"/>
          <p:nvPr userDrawn="1"/>
        </p:nvSpPr>
        <p:spPr>
          <a:xfrm>
            <a:off x="358758" y="6611159"/>
            <a:ext cx="7226024" cy="230832"/>
          </a:xfrm>
          <a:prstGeom prst="rect">
            <a:avLst/>
          </a:prstGeom>
          <a:noFill/>
          <a:ln w="12700" cap="sq" cmpd="sng">
            <a:noFill/>
            <a:prstDash val="solid"/>
          </a:ln>
        </p:spPr>
        <p:txBody>
          <a:bodyPr wrap="square" rtlCol="0" anchor="t" anchorCtr="0">
            <a:spAutoFit/>
          </a:bodyPr>
          <a:lstStyle/>
          <a:p>
            <a:r>
              <a:rPr lang="en-US" sz="900" b="0" i="1" dirty="0">
                <a:solidFill>
                  <a:schemeClr val="bg1"/>
                </a:solidFill>
                <a:latin typeface="Arial"/>
                <a:cs typeface="Arial"/>
              </a:rPr>
              <a:t>Photo</a:t>
            </a:r>
            <a:r>
              <a:rPr lang="en-US" sz="900" b="0" i="1" baseline="0" dirty="0">
                <a:solidFill>
                  <a:schemeClr val="bg1"/>
                </a:solidFill>
                <a:latin typeface="Arial"/>
                <a:cs typeface="Arial"/>
              </a:rPr>
              <a:t> Credit Goes Here</a:t>
            </a:r>
            <a:endParaRPr lang="en-US" sz="900" b="0" i="1" dirty="0">
              <a:solidFill>
                <a:schemeClr val="bg1"/>
              </a:solidFill>
              <a:latin typeface="Arial"/>
              <a:cs typeface="Arial"/>
            </a:endParaRPr>
          </a:p>
        </p:txBody>
      </p:sp>
      <p:sp>
        <p:nvSpPr>
          <p:cNvPr id="15" name="Text Placeholder 14"/>
          <p:cNvSpPr>
            <a:spLocks noGrp="1"/>
          </p:cNvSpPr>
          <p:nvPr>
            <p:ph type="body" sz="quarter" idx="12" hasCustomPrompt="1"/>
          </p:nvPr>
        </p:nvSpPr>
        <p:spPr>
          <a:xfrm>
            <a:off x="462856" y="5723098"/>
            <a:ext cx="5022850" cy="260350"/>
          </a:xfrm>
          <a:prstGeom prst="rect">
            <a:avLst/>
          </a:prstGeom>
        </p:spPr>
        <p:txBody>
          <a:bodyPr/>
          <a:lstStyle>
            <a:lvl1pPr marL="0" indent="0">
              <a:buNone/>
              <a:defRPr sz="1000" i="1" baseline="0">
                <a:solidFill>
                  <a:schemeClr val="bg1"/>
                </a:solidFill>
                <a:latin typeface="Arial" panose="020B0604020202020204" pitchFamily="34" charset="0"/>
                <a:cs typeface="Arial" panose="020B0604020202020204" pitchFamily="34" charset="0"/>
              </a:defRPr>
            </a:lvl1pPr>
          </a:lstStyle>
          <a:p>
            <a:pPr lvl="0"/>
            <a:r>
              <a:rPr lang="en-US" dirty="0"/>
              <a:t>Photo credit: Name/Organization</a:t>
            </a:r>
          </a:p>
        </p:txBody>
      </p:sp>
      <p:sp>
        <p:nvSpPr>
          <p:cNvPr id="17" name="Text Placeholder 16"/>
          <p:cNvSpPr>
            <a:spLocks noGrp="1"/>
          </p:cNvSpPr>
          <p:nvPr>
            <p:ph type="body" sz="quarter" idx="13" hasCustomPrompt="1"/>
          </p:nvPr>
        </p:nvSpPr>
        <p:spPr>
          <a:xfrm>
            <a:off x="452438" y="5175081"/>
            <a:ext cx="8186737" cy="268287"/>
          </a:xfrm>
          <a:prstGeom prst="rect">
            <a:avLst/>
          </a:prstGeom>
        </p:spPr>
        <p:txBody>
          <a:bodyPr/>
          <a:lstStyle>
            <a:lvl1pPr marL="0" indent="0">
              <a:buNone/>
              <a:defRPr sz="1500" b="1" baseline="0">
                <a:solidFill>
                  <a:schemeClr val="bg1"/>
                </a:solidFill>
                <a:latin typeface="Arial" panose="020B0604020202020204" pitchFamily="34" charset="0"/>
                <a:cs typeface="Arial" panose="020B0604020202020204" pitchFamily="34" charset="0"/>
              </a:defRPr>
            </a:lvl1pPr>
          </a:lstStyle>
          <a:p>
            <a:pPr lvl="0"/>
            <a:r>
              <a:rPr lang="en-US" dirty="0"/>
              <a:t>Subhead goes here</a:t>
            </a:r>
          </a:p>
        </p:txBody>
      </p:sp>
      <p:sp>
        <p:nvSpPr>
          <p:cNvPr id="19" name="Text Placeholder 18"/>
          <p:cNvSpPr>
            <a:spLocks noGrp="1"/>
          </p:cNvSpPr>
          <p:nvPr>
            <p:ph type="body" sz="quarter" idx="14" hasCustomPrompt="1"/>
          </p:nvPr>
        </p:nvSpPr>
        <p:spPr>
          <a:xfrm>
            <a:off x="1021842" y="3829050"/>
            <a:ext cx="7089775" cy="1195388"/>
          </a:xfrm>
          <a:prstGeom prst="rect">
            <a:avLst/>
          </a:prstGeom>
        </p:spPr>
        <p:txBody>
          <a:bodyPr/>
          <a:lstStyle>
            <a:lvl1pPr marL="0" indent="0" algn="ctr">
              <a:buNone/>
              <a:defRPr sz="3400" baseline="0">
                <a:solidFill>
                  <a:schemeClr val="bg1">
                    <a:lumMod val="85000"/>
                  </a:schemeClr>
                </a:solidFill>
                <a:latin typeface="Arial" panose="020B0604020202020204" pitchFamily="34" charset="0"/>
                <a:cs typeface="Arial" panose="020B0604020202020204" pitchFamily="34" charset="0"/>
              </a:defRPr>
            </a:lvl1pPr>
          </a:lstStyle>
          <a:p>
            <a:pPr lvl="0"/>
            <a:r>
              <a:rPr lang="en-US" dirty="0"/>
              <a:t>TITLE OF PRESENTATION GOES HERE AND HERE</a:t>
            </a:r>
          </a:p>
        </p:txBody>
      </p:sp>
    </p:spTree>
    <p:extLst>
      <p:ext uri="{BB962C8B-B14F-4D97-AF65-F5344CB8AC3E}">
        <p14:creationId xmlns:p14="http://schemas.microsoft.com/office/powerpoint/2010/main" val="20996223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branded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80560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er and Left Justified Text">
    <p:spTree>
      <p:nvGrpSpPr>
        <p:cNvPr id="1" name=""/>
        <p:cNvGrpSpPr/>
        <p:nvPr/>
      </p:nvGrpSpPr>
      <p:grpSpPr>
        <a:xfrm>
          <a:off x="0" y="0"/>
          <a:ext cx="0" cy="0"/>
          <a:chOff x="0" y="0"/>
          <a:chExt cx="0" cy="0"/>
        </a:xfrm>
      </p:grpSpPr>
      <p:sp>
        <p:nvSpPr>
          <p:cNvPr id="4" name="Title 1"/>
          <p:cNvSpPr>
            <a:spLocks noGrp="1"/>
          </p:cNvSpPr>
          <p:nvPr>
            <p:ph type="title" hasCustomPrompt="1"/>
          </p:nvPr>
        </p:nvSpPr>
        <p:spPr bwMode="auto">
          <a:xfrm>
            <a:off x="448041" y="1156441"/>
            <a:ext cx="8229600" cy="597049"/>
          </a:xfrm>
          <a:prstGeom prst="rect">
            <a:avLst/>
          </a:prstGeom>
          <a:noFill/>
          <a:ln w="0">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8" name="Text Placeholder 7"/>
          <p:cNvSpPr>
            <a:spLocks noGrp="1"/>
          </p:cNvSpPr>
          <p:nvPr>
            <p:ph type="body" sz="quarter" idx="10"/>
          </p:nvPr>
        </p:nvSpPr>
        <p:spPr>
          <a:xfrm>
            <a:off x="612775" y="2087563"/>
            <a:ext cx="8101013" cy="3291840"/>
          </a:xfrm>
          <a:prstGeom prst="rect">
            <a:avLst/>
          </a:prstGeom>
        </p:spPr>
        <p:txBody>
          <a:bodyPr/>
          <a:lstStyle>
            <a:lvl1pPr marL="0" indent="0">
              <a:buNone/>
              <a:defRPr sz="1800">
                <a:latin typeface="Arial" panose="020B0604020202020204" pitchFamily="34" charset="0"/>
                <a:cs typeface="Arial" panose="020B0604020202020204" pitchFamily="34" charset="0"/>
              </a:defRPr>
            </a:lvl1pPr>
            <a:lvl2pPr marL="457200" indent="0">
              <a:buNone/>
              <a:defRPr>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Click to edit Master text styles</a:t>
            </a:r>
          </a:p>
          <a:p>
            <a:pPr lvl="0"/>
            <a:endParaRPr lang="en-US" dirty="0"/>
          </a:p>
        </p:txBody>
      </p:sp>
    </p:spTree>
    <p:extLst>
      <p:ext uri="{BB962C8B-B14F-4D97-AF65-F5344CB8AC3E}">
        <p14:creationId xmlns:p14="http://schemas.microsoft.com/office/powerpoint/2010/main" val="10893918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er and bulleted list">
    <p:spTree>
      <p:nvGrpSpPr>
        <p:cNvPr id="1" name=""/>
        <p:cNvGrpSpPr/>
        <p:nvPr/>
      </p:nvGrpSpPr>
      <p:grpSpPr>
        <a:xfrm>
          <a:off x="0" y="0"/>
          <a:ext cx="0" cy="0"/>
          <a:chOff x="0" y="0"/>
          <a:chExt cx="0" cy="0"/>
        </a:xfrm>
      </p:grpSpPr>
      <p:sp>
        <p:nvSpPr>
          <p:cNvPr id="3" name="Title 1"/>
          <p:cNvSpPr>
            <a:spLocks noGrp="1"/>
          </p:cNvSpPr>
          <p:nvPr>
            <p:ph type="title" hasCustomPrompt="1"/>
          </p:nvPr>
        </p:nvSpPr>
        <p:spPr bwMode="auto">
          <a:xfrm>
            <a:off x="448041" y="1156441"/>
            <a:ext cx="8229600" cy="59704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4" name="Text Placeholder 7"/>
          <p:cNvSpPr>
            <a:spLocks noGrp="1"/>
          </p:cNvSpPr>
          <p:nvPr>
            <p:ph type="body" sz="quarter" idx="10"/>
          </p:nvPr>
        </p:nvSpPr>
        <p:spPr>
          <a:xfrm>
            <a:off x="612775" y="2087563"/>
            <a:ext cx="8101013" cy="3291840"/>
          </a:xfrm>
          <a:prstGeom prst="rect">
            <a:avLst/>
          </a:prstGeom>
        </p:spPr>
        <p:txBody>
          <a:bodyPr/>
          <a:lstStyle>
            <a:lvl1pPr marL="285750" marR="0" indent="-28575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lang="en-US" sz="1800" kern="1200" dirty="0" smtClean="0">
                <a:solidFill>
                  <a:schemeClr val="tx1"/>
                </a:solidFill>
                <a:latin typeface="Arial"/>
                <a:ea typeface="+mn-ea"/>
                <a:cs typeface="Arial"/>
              </a:defRPr>
            </a:lvl1pPr>
            <a:lvl2pPr marL="457200" indent="0">
              <a:buNone/>
              <a:defRPr>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Click to edit Master text styles</a:t>
            </a:r>
          </a:p>
          <a:p>
            <a:pPr lvl="0"/>
            <a:endParaRPr lang="en-US" dirty="0"/>
          </a:p>
          <a:p>
            <a:pPr lvl="0"/>
            <a:endParaRPr lang="en-US" dirty="0"/>
          </a:p>
          <a:p>
            <a:pPr lvl="0"/>
            <a:endParaRPr lang="en-US" dirty="0"/>
          </a:p>
        </p:txBody>
      </p:sp>
    </p:spTree>
    <p:extLst>
      <p:ext uri="{BB962C8B-B14F-4D97-AF65-F5344CB8AC3E}">
        <p14:creationId xmlns:p14="http://schemas.microsoft.com/office/powerpoint/2010/main" val="8579970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ader, subhead, and bulleted list">
    <p:spTree>
      <p:nvGrpSpPr>
        <p:cNvPr id="1" name=""/>
        <p:cNvGrpSpPr/>
        <p:nvPr/>
      </p:nvGrpSpPr>
      <p:grpSpPr>
        <a:xfrm>
          <a:off x="0" y="0"/>
          <a:ext cx="0" cy="0"/>
          <a:chOff x="0" y="0"/>
          <a:chExt cx="0" cy="0"/>
        </a:xfrm>
      </p:grpSpPr>
      <p:sp>
        <p:nvSpPr>
          <p:cNvPr id="3" name="Title 1"/>
          <p:cNvSpPr>
            <a:spLocks noGrp="1"/>
          </p:cNvSpPr>
          <p:nvPr>
            <p:ph type="title" hasCustomPrompt="1"/>
          </p:nvPr>
        </p:nvSpPr>
        <p:spPr bwMode="auto">
          <a:xfrm>
            <a:off x="448041" y="1156441"/>
            <a:ext cx="8229600" cy="59704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8" name="Text Placeholder 7"/>
          <p:cNvSpPr>
            <a:spLocks noGrp="1"/>
          </p:cNvSpPr>
          <p:nvPr>
            <p:ph type="body" sz="quarter" idx="10"/>
          </p:nvPr>
        </p:nvSpPr>
        <p:spPr>
          <a:xfrm>
            <a:off x="612775" y="2388787"/>
            <a:ext cx="8101013" cy="3291840"/>
          </a:xfrm>
          <a:prstGeom prst="rect">
            <a:avLst/>
          </a:prstGeom>
        </p:spPr>
        <p:txBody>
          <a:bodyPr/>
          <a:lstStyle>
            <a:lvl1pPr marL="285750" marR="0" indent="-28575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lang="en-US" sz="1800" kern="1200" dirty="0" smtClean="0">
                <a:solidFill>
                  <a:schemeClr val="tx1"/>
                </a:solidFill>
                <a:latin typeface="Arial"/>
                <a:ea typeface="+mn-ea"/>
                <a:cs typeface="Arial"/>
              </a:defRPr>
            </a:lvl1pPr>
            <a:lvl2pPr marL="457200" indent="0">
              <a:buNone/>
              <a:defRPr>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Click to edit Master text styles</a:t>
            </a:r>
          </a:p>
          <a:p>
            <a:pPr lvl="0"/>
            <a:endParaRPr lang="en-US" dirty="0"/>
          </a:p>
          <a:p>
            <a:pPr lvl="0"/>
            <a:endParaRPr lang="en-US" dirty="0"/>
          </a:p>
          <a:p>
            <a:pPr lvl="0"/>
            <a:endParaRPr lang="en-US" dirty="0"/>
          </a:p>
        </p:txBody>
      </p:sp>
      <p:sp>
        <p:nvSpPr>
          <p:cNvPr id="14" name="Text Placeholder 13"/>
          <p:cNvSpPr>
            <a:spLocks noGrp="1"/>
          </p:cNvSpPr>
          <p:nvPr>
            <p:ph type="body" sz="quarter" idx="11" hasCustomPrompt="1"/>
          </p:nvPr>
        </p:nvSpPr>
        <p:spPr>
          <a:xfrm>
            <a:off x="516477" y="1903413"/>
            <a:ext cx="8153400" cy="452437"/>
          </a:xfrm>
          <a:prstGeom prst="rect">
            <a:avLst/>
          </a:prstGeom>
        </p:spPr>
        <p:txBody>
          <a:bodyPr/>
          <a:lstStyle>
            <a:lvl1pPr marL="0" indent="0">
              <a:buNone/>
              <a:defRPr sz="2100" b="1" baseline="0">
                <a:solidFill>
                  <a:srgbClr val="D37D28"/>
                </a:solidFill>
                <a:latin typeface="Arial" panose="020B0604020202020204" pitchFamily="34" charset="0"/>
                <a:cs typeface="Arial" panose="020B0604020202020204" pitchFamily="34" charset="0"/>
              </a:defRPr>
            </a:lvl1pPr>
          </a:lstStyle>
          <a:p>
            <a:pPr lvl="0"/>
            <a:r>
              <a:rPr lang="en-US" dirty="0"/>
              <a:t>Subhead goes here</a:t>
            </a:r>
          </a:p>
        </p:txBody>
      </p:sp>
    </p:spTree>
    <p:extLst>
      <p:ext uri="{BB962C8B-B14F-4D97-AF65-F5344CB8AC3E}">
        <p14:creationId xmlns:p14="http://schemas.microsoft.com/office/powerpoint/2010/main" val="2749483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eader, bulleted list, and photo">
    <p:spTree>
      <p:nvGrpSpPr>
        <p:cNvPr id="1" name=""/>
        <p:cNvGrpSpPr/>
        <p:nvPr/>
      </p:nvGrpSpPr>
      <p:grpSpPr>
        <a:xfrm>
          <a:off x="0" y="0"/>
          <a:ext cx="0" cy="0"/>
          <a:chOff x="0" y="0"/>
          <a:chExt cx="0" cy="0"/>
        </a:xfrm>
      </p:grpSpPr>
      <p:sp>
        <p:nvSpPr>
          <p:cNvPr id="4" name="Title 1"/>
          <p:cNvSpPr>
            <a:spLocks noGrp="1"/>
          </p:cNvSpPr>
          <p:nvPr>
            <p:ph type="title" hasCustomPrompt="1"/>
          </p:nvPr>
        </p:nvSpPr>
        <p:spPr bwMode="auto">
          <a:xfrm>
            <a:off x="448041" y="1156441"/>
            <a:ext cx="8229600" cy="59704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8" name="Text Placeholder 7"/>
          <p:cNvSpPr>
            <a:spLocks noGrp="1"/>
          </p:cNvSpPr>
          <p:nvPr>
            <p:ph type="body" sz="quarter" idx="10"/>
          </p:nvPr>
        </p:nvSpPr>
        <p:spPr>
          <a:xfrm>
            <a:off x="601663" y="2205038"/>
            <a:ext cx="4368800" cy="3840162"/>
          </a:xfrm>
          <a:prstGeom prst="rect">
            <a:avLst/>
          </a:prstGeom>
        </p:spPr>
        <p:txBody>
          <a:bodyPr/>
          <a:lstStyle>
            <a:lvl1pPr>
              <a:defRPr sz="1800">
                <a:latin typeface="Arial" panose="020B0604020202020204" pitchFamily="34" charset="0"/>
                <a:cs typeface="Arial" panose="020B0604020202020204" pitchFamily="34" charset="0"/>
              </a:defRPr>
            </a:lvl1pPr>
          </a:lstStyle>
          <a:p>
            <a:pPr lvl="0"/>
            <a:r>
              <a:rPr lang="en-US" dirty="0"/>
              <a:t>Click to edit Master</a:t>
            </a:r>
          </a:p>
        </p:txBody>
      </p:sp>
      <p:sp>
        <p:nvSpPr>
          <p:cNvPr id="10" name="Picture Placeholder 9"/>
          <p:cNvSpPr>
            <a:spLocks noGrp="1"/>
          </p:cNvSpPr>
          <p:nvPr>
            <p:ph type="pic" sz="quarter" idx="11"/>
          </p:nvPr>
        </p:nvSpPr>
        <p:spPr>
          <a:xfrm>
            <a:off x="5325018" y="2204869"/>
            <a:ext cx="3344862" cy="3862444"/>
          </a:xfrm>
          <a:prstGeom prst="rect">
            <a:avLst/>
          </a:prstGeom>
        </p:spPr>
        <p:txBody>
          <a:bodyPr/>
          <a:lstStyle/>
          <a:p>
            <a:endParaRPr lang="en-US" dirty="0"/>
          </a:p>
        </p:txBody>
      </p:sp>
    </p:spTree>
    <p:extLst>
      <p:ext uri="{BB962C8B-B14F-4D97-AF65-F5344CB8AC3E}">
        <p14:creationId xmlns:p14="http://schemas.microsoft.com/office/powerpoint/2010/main" val="32577995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er, subhead in parens, bulleted list">
    <p:spTree>
      <p:nvGrpSpPr>
        <p:cNvPr id="1" name=""/>
        <p:cNvGrpSpPr/>
        <p:nvPr/>
      </p:nvGrpSpPr>
      <p:grpSpPr>
        <a:xfrm>
          <a:off x="0" y="0"/>
          <a:ext cx="0" cy="0"/>
          <a:chOff x="0" y="0"/>
          <a:chExt cx="0" cy="0"/>
        </a:xfrm>
      </p:grpSpPr>
      <p:sp>
        <p:nvSpPr>
          <p:cNvPr id="11" name="Text Placeholder 7"/>
          <p:cNvSpPr>
            <a:spLocks noGrp="1"/>
          </p:cNvSpPr>
          <p:nvPr>
            <p:ph type="body" sz="quarter" idx="10"/>
          </p:nvPr>
        </p:nvSpPr>
        <p:spPr>
          <a:xfrm>
            <a:off x="612775" y="2388787"/>
            <a:ext cx="8101013" cy="3291840"/>
          </a:xfrm>
          <a:prstGeom prst="rect">
            <a:avLst/>
          </a:prstGeom>
        </p:spPr>
        <p:txBody>
          <a:bodyPr/>
          <a:lstStyle>
            <a:lvl1pPr marL="285750" indent="-285750">
              <a:buFont typeface="Arial" panose="020B0604020202020204" pitchFamily="34" charset="0"/>
              <a:buChar char="•"/>
              <a:defRPr sz="1800">
                <a:latin typeface="Arial" panose="020B0604020202020204" pitchFamily="34" charset="0"/>
                <a:cs typeface="Arial" panose="020B0604020202020204" pitchFamily="34" charset="0"/>
              </a:defRPr>
            </a:lvl1pPr>
            <a:lvl2pPr marL="457200" indent="0">
              <a:buNone/>
              <a:defRPr>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Click to edit Master text styles</a:t>
            </a:r>
          </a:p>
          <a:p>
            <a:pPr lvl="0"/>
            <a:endParaRPr lang="en-US" dirty="0"/>
          </a:p>
        </p:txBody>
      </p:sp>
      <p:sp>
        <p:nvSpPr>
          <p:cNvPr id="12" name="Text Placeholder 13"/>
          <p:cNvSpPr>
            <a:spLocks noGrp="1"/>
          </p:cNvSpPr>
          <p:nvPr>
            <p:ph type="body" sz="quarter" idx="11" hasCustomPrompt="1"/>
          </p:nvPr>
        </p:nvSpPr>
        <p:spPr>
          <a:xfrm>
            <a:off x="516477" y="1699709"/>
            <a:ext cx="8153400" cy="398033"/>
          </a:xfrm>
          <a:prstGeom prst="rect">
            <a:avLst/>
          </a:prstGeom>
        </p:spPr>
        <p:txBody>
          <a:bodyPr/>
          <a:lstStyle>
            <a:lvl1pPr marL="0" marR="0" indent="0" algn="ctr" defTabSz="457200" rtl="0" eaLnBrk="1" fontAlgn="auto" latinLnBrk="0" hangingPunct="1">
              <a:lnSpc>
                <a:spcPts val="2350"/>
              </a:lnSpc>
              <a:spcBef>
                <a:spcPts val="0"/>
              </a:spcBef>
              <a:spcAft>
                <a:spcPts val="0"/>
              </a:spcAft>
              <a:buClrTx/>
              <a:buSzTx/>
              <a:buFontTx/>
              <a:buNone/>
              <a:tabLst/>
              <a:defRPr sz="2100" b="1" baseline="0">
                <a:solidFill>
                  <a:srgbClr val="D37D28"/>
                </a:solidFill>
                <a:latin typeface="Arial" panose="020B0604020202020204" pitchFamily="34" charset="0"/>
                <a:cs typeface="Arial" panose="020B0604020202020204" pitchFamily="34" charset="0"/>
              </a:defRPr>
            </a:lvl1pPr>
          </a:lstStyle>
          <a:p>
            <a:pPr marL="0" marR="0" lvl="0" indent="0" algn="ctr" defTabSz="457200" rtl="0" eaLnBrk="1" fontAlgn="auto" latinLnBrk="0" hangingPunct="1">
              <a:lnSpc>
                <a:spcPts val="235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D37D28"/>
                </a:solidFill>
                <a:effectLst/>
                <a:uLnTx/>
                <a:uFillTx/>
                <a:latin typeface="Arial"/>
                <a:ea typeface="+mn-ea"/>
                <a:cs typeface="Arial"/>
              </a:rPr>
              <a:t>(Parentheses Under Header)</a:t>
            </a:r>
          </a:p>
        </p:txBody>
      </p:sp>
      <p:sp>
        <p:nvSpPr>
          <p:cNvPr id="13" name="Title 1"/>
          <p:cNvSpPr>
            <a:spLocks noGrp="1"/>
          </p:cNvSpPr>
          <p:nvPr>
            <p:ph type="title" hasCustomPrompt="1"/>
          </p:nvPr>
        </p:nvSpPr>
        <p:spPr bwMode="auto">
          <a:xfrm>
            <a:off x="448041" y="1156441"/>
            <a:ext cx="8229600" cy="59704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Tree>
    <p:extLst>
      <p:ext uri="{BB962C8B-B14F-4D97-AF65-F5344CB8AC3E}">
        <p14:creationId xmlns:p14="http://schemas.microsoft.com/office/powerpoint/2010/main" val="13394606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B162A02-8E5B-814E-BDD9-214A79E35A21}"/>
              </a:ext>
            </a:extLst>
          </p:cNvPr>
          <p:cNvSpPr>
            <a:spLocks noGrp="1"/>
          </p:cNvSpPr>
          <p:nvPr>
            <p:ph type="dt" sz="half" idx="10"/>
          </p:nvPr>
        </p:nvSpPr>
        <p:spPr/>
        <p:txBody>
          <a:bodyPr/>
          <a:lstStyle/>
          <a:p>
            <a:fld id="{A7D94524-3A42-1B44-AEB8-DD76A998F752}" type="datetimeFigureOut">
              <a:rPr lang="en-US" smtClean="0"/>
              <a:t>11/14/2024</a:t>
            </a:fld>
            <a:endParaRPr lang="en-US"/>
          </a:p>
        </p:txBody>
      </p:sp>
      <p:sp>
        <p:nvSpPr>
          <p:cNvPr id="3" name="Footer Placeholder 2">
            <a:extLst>
              <a:ext uri="{FF2B5EF4-FFF2-40B4-BE49-F238E27FC236}">
                <a16:creationId xmlns:a16="http://schemas.microsoft.com/office/drawing/2014/main" id="{EB87BE49-8071-BA40-8CB9-85D1C7C968C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EA2F993-2761-BC40-B8A2-4548C6EE326B}"/>
              </a:ext>
            </a:extLst>
          </p:cNvPr>
          <p:cNvSpPr>
            <a:spLocks noGrp="1"/>
          </p:cNvSpPr>
          <p:nvPr>
            <p:ph type="sldNum" sz="quarter" idx="12"/>
          </p:nvPr>
        </p:nvSpPr>
        <p:spPr/>
        <p:txBody>
          <a:bodyPr/>
          <a:lstStyle/>
          <a:p>
            <a:fld id="{B56CA802-5DFD-7945-AB3E-819ADEB86C24}" type="slidenum">
              <a:rPr lang="en-US" smtClean="0"/>
              <a:t>‹#›</a:t>
            </a:fld>
            <a:endParaRPr lang="en-US"/>
          </a:p>
        </p:txBody>
      </p:sp>
    </p:spTree>
    <p:extLst>
      <p:ext uri="{BB962C8B-B14F-4D97-AF65-F5344CB8AC3E}">
        <p14:creationId xmlns:p14="http://schemas.microsoft.com/office/powerpoint/2010/main" val="393997783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10" Type="http://schemas.openxmlformats.org/officeDocument/2006/relationships/image" Target="../media/image1.jpg"/><Relationship Id="rId4" Type="http://schemas.openxmlformats.org/officeDocument/2006/relationships/slideLayout" Target="../slideLayouts/slideLayout6.xml"/><Relationship Id="rId9" Type="http://schemas.openxmlformats.org/officeDocument/2006/relationships/image" Target="../media/image2.emf"/></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theme" Target="../theme/theme3.xml"/><Relationship Id="rId1" Type="http://schemas.openxmlformats.org/officeDocument/2006/relationships/slideLayout" Target="../slideLayouts/slideLayout10.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theme" Target="../theme/theme4.xml"/><Relationship Id="rId1" Type="http://schemas.openxmlformats.org/officeDocument/2006/relationships/slideLayout" Target="../slideLayouts/slideLayout11.xml"/><Relationship Id="rId4" Type="http://schemas.openxmlformats.org/officeDocument/2006/relationships/image" Target="../media/image1.jp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5.xml"/><Relationship Id="rId1" Type="http://schemas.openxmlformats.org/officeDocument/2006/relationships/slideLayout" Target="../slideLayouts/slideLayout12.xml"/><Relationship Id="rId4" Type="http://schemas.openxmlformats.org/officeDocument/2006/relationships/image" Target="../media/image5.png"/></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descr="Horizontal_RGB_600.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033" y="5942146"/>
            <a:ext cx="2372451" cy="915854"/>
          </a:xfrm>
          <a:prstGeom prst="rect">
            <a:avLst/>
          </a:prstGeom>
        </p:spPr>
      </p:pic>
      <p:sp>
        <p:nvSpPr>
          <p:cNvPr id="5" name="Rectangle 4"/>
          <p:cNvSpPr/>
          <p:nvPr userDrawn="1"/>
        </p:nvSpPr>
        <p:spPr>
          <a:xfrm>
            <a:off x="0" y="5102420"/>
            <a:ext cx="9144000" cy="846688"/>
          </a:xfrm>
          <a:prstGeom prst="rect">
            <a:avLst/>
          </a:prstGeom>
          <a:solidFill>
            <a:srgbClr val="4799B5"/>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userDrawn="1"/>
        </p:nvSpPr>
        <p:spPr>
          <a:xfrm>
            <a:off x="0" y="-1"/>
            <a:ext cx="9144000" cy="1058305"/>
          </a:xfrm>
          <a:prstGeom prst="rect">
            <a:avLst/>
          </a:prstGeom>
          <a:solidFill>
            <a:srgbClr val="4799B5"/>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Picture 7" descr="horizontal RGB white.eps"/>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91966" y="225746"/>
            <a:ext cx="3401400" cy="577885"/>
          </a:xfrm>
          <a:prstGeom prst="rect">
            <a:avLst/>
          </a:prstGeom>
        </p:spPr>
      </p:pic>
    </p:spTree>
    <p:extLst>
      <p:ext uri="{BB962C8B-B14F-4D97-AF65-F5344CB8AC3E}">
        <p14:creationId xmlns:p14="http://schemas.microsoft.com/office/powerpoint/2010/main" val="1448004005"/>
      </p:ext>
    </p:extLst>
  </p:cSld>
  <p:clrMap bg1="lt1" tx1="dk1" bg2="lt2" tx2="dk2" accent1="accent1" accent2="accent2" accent3="accent3" accent4="accent4" accent5="accent5" accent6="accent6" hlink="hlink" folHlink="folHlink"/>
  <p:sldLayoutIdLst>
    <p:sldLayoutId id="2147483699" r:id="rId1"/>
    <p:sldLayoutId id="2147483700"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Rectangle 2"/>
          <p:cNvSpPr/>
          <p:nvPr userDrawn="1"/>
        </p:nvSpPr>
        <p:spPr>
          <a:xfrm>
            <a:off x="0" y="-1"/>
            <a:ext cx="9144000" cy="1058305"/>
          </a:xfrm>
          <a:prstGeom prst="rect">
            <a:avLst/>
          </a:prstGeom>
          <a:solidFill>
            <a:srgbClr val="4799B5"/>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descr="horizontal RGB white.eps"/>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291966" y="225746"/>
            <a:ext cx="3401400" cy="577885"/>
          </a:xfrm>
          <a:prstGeom prst="rect">
            <a:avLst/>
          </a:prstGeom>
        </p:spPr>
      </p:pic>
      <p:pic>
        <p:nvPicPr>
          <p:cNvPr id="5" name="Picture 4" descr="Horizontal_RGB_600.jpg"/>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08033" y="5942146"/>
            <a:ext cx="2372451" cy="915854"/>
          </a:xfrm>
          <a:prstGeom prst="rect">
            <a:avLst/>
          </a:prstGeom>
        </p:spPr>
      </p:pic>
    </p:spTree>
    <p:extLst>
      <p:ext uri="{BB962C8B-B14F-4D97-AF65-F5344CB8AC3E}">
        <p14:creationId xmlns:p14="http://schemas.microsoft.com/office/powerpoint/2010/main" val="3085796189"/>
      </p:ext>
    </p:extLst>
  </p:cSld>
  <p:clrMap bg1="lt1" tx1="dk1" bg2="lt2" tx2="dk2" accent1="accent1" accent2="accent2" accent3="accent3" accent4="accent4" accent5="accent5" accent6="accent6" hlink="hlink" folHlink="folHlink"/>
  <p:sldLayoutIdLst>
    <p:sldLayoutId id="2147483693" r:id="rId1"/>
    <p:sldLayoutId id="2147483692" r:id="rId2"/>
    <p:sldLayoutId id="2147483694" r:id="rId3"/>
    <p:sldLayoutId id="2147483695" r:id="rId4"/>
    <p:sldLayoutId id="2147483697" r:id="rId5"/>
    <p:sldLayoutId id="2147483696" r:id="rId6"/>
    <p:sldLayoutId id="2147483770" r:id="rId7"/>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p:cNvSpPr/>
          <p:nvPr userDrawn="1"/>
        </p:nvSpPr>
        <p:spPr>
          <a:xfrm>
            <a:off x="0" y="-1"/>
            <a:ext cx="9144000" cy="1058305"/>
          </a:xfrm>
          <a:prstGeom prst="rect">
            <a:avLst/>
          </a:prstGeom>
          <a:solidFill>
            <a:srgbClr val="4799B5"/>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5" name="Picture 4" descr="horizontal RGB white.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91966" y="225746"/>
            <a:ext cx="3401400" cy="577885"/>
          </a:xfrm>
          <a:prstGeom prst="rect">
            <a:avLst/>
          </a:prstGeom>
        </p:spPr>
      </p:pic>
    </p:spTree>
    <p:extLst>
      <p:ext uri="{BB962C8B-B14F-4D97-AF65-F5344CB8AC3E}">
        <p14:creationId xmlns:p14="http://schemas.microsoft.com/office/powerpoint/2010/main" val="2831001550"/>
      </p:ext>
    </p:extLst>
  </p:cSld>
  <p:clrMap bg1="lt1" tx1="dk1" bg2="lt2" tx2="dk2" accent1="accent1" accent2="accent2" accent3="accent3" accent4="accent4" accent5="accent5" accent6="accent6" hlink="hlink" folHlink="folHlink"/>
  <p:sldLayoutIdLst>
    <p:sldLayoutId id="2147483708"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p:cNvSpPr/>
          <p:nvPr userDrawn="1"/>
        </p:nvSpPr>
        <p:spPr>
          <a:xfrm>
            <a:off x="0" y="0"/>
            <a:ext cx="9144000" cy="5806417"/>
          </a:xfrm>
          <a:prstGeom prst="rect">
            <a:avLst/>
          </a:prstGeom>
          <a:solidFill>
            <a:srgbClr val="4799B5"/>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Subtitle 4"/>
          <p:cNvSpPr txBox="1">
            <a:spLocks/>
          </p:cNvSpPr>
          <p:nvPr userDrawn="1"/>
        </p:nvSpPr>
        <p:spPr>
          <a:xfrm>
            <a:off x="472786" y="5256486"/>
            <a:ext cx="8214013" cy="1099863"/>
          </a:xfrm>
          <a:prstGeom prst="rect">
            <a:avLst/>
          </a:prstGeom>
        </p:spPr>
        <p:txBody>
          <a:bodyPr anchor="t"/>
          <a:lstStyle/>
          <a:p>
            <a:pPr marL="231775" lvl="2" indent="-231775" algn="ctr">
              <a:lnSpc>
                <a:spcPts val="2000"/>
              </a:lnSpc>
            </a:pPr>
            <a:r>
              <a:rPr lang="en-US" sz="2000" dirty="0" err="1">
                <a:solidFill>
                  <a:schemeClr val="bg1"/>
                </a:solidFill>
                <a:latin typeface="Gill Sans MT"/>
                <a:cs typeface="Gill Sans MT"/>
              </a:rPr>
              <a:t>www.feedthefuture.gov</a:t>
            </a:r>
            <a:endParaRPr lang="en-US" sz="2000" dirty="0">
              <a:solidFill>
                <a:schemeClr val="bg1"/>
              </a:solidFill>
              <a:latin typeface="Gill Sans MT"/>
              <a:cs typeface="Gill Sans MT"/>
            </a:endParaRPr>
          </a:p>
        </p:txBody>
      </p:sp>
      <p:pic>
        <p:nvPicPr>
          <p:cNvPr id="3" name="Picture 2" descr="vertical RGB white.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54668" y="1580049"/>
            <a:ext cx="4945209" cy="2302837"/>
          </a:xfrm>
          <a:prstGeom prst="rect">
            <a:avLst/>
          </a:prstGeom>
        </p:spPr>
      </p:pic>
      <p:pic>
        <p:nvPicPr>
          <p:cNvPr id="9" name="Picture 8" descr="Horizontal_RGB_600.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033" y="5942146"/>
            <a:ext cx="2372451" cy="915854"/>
          </a:xfrm>
          <a:prstGeom prst="rect">
            <a:avLst/>
          </a:prstGeom>
        </p:spPr>
      </p:pic>
    </p:spTree>
    <p:extLst>
      <p:ext uri="{BB962C8B-B14F-4D97-AF65-F5344CB8AC3E}">
        <p14:creationId xmlns:p14="http://schemas.microsoft.com/office/powerpoint/2010/main" val="451978955"/>
      </p:ext>
    </p:extLst>
  </p:cSld>
  <p:clrMap bg1="lt1" tx1="dk1" bg2="lt2" tx2="dk2" accent1="accent1" accent2="accent2" accent3="accent3" accent4="accent4" accent5="accent5" accent6="accent6" hlink="hlink" folHlink="folHlink"/>
  <p:sldLayoutIdLst>
    <p:sldLayoutId id="2147483702" r:id="rId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5"/>
        <p:cNvGrpSpPr/>
        <p:nvPr/>
      </p:nvGrpSpPr>
      <p:grpSpPr>
        <a:xfrm>
          <a:off x="0" y="0"/>
          <a:ext cx="0" cy="0"/>
          <a:chOff x="0" y="0"/>
          <a:chExt cx="0" cy="0"/>
        </a:xfrm>
      </p:grpSpPr>
      <p:sp>
        <p:nvSpPr>
          <p:cNvPr id="46" name="Google Shape;46;p12"/>
          <p:cNvSpPr/>
          <p:nvPr/>
        </p:nvSpPr>
        <p:spPr>
          <a:xfrm>
            <a:off x="0" y="0"/>
            <a:ext cx="9144000" cy="5806500"/>
          </a:xfrm>
          <a:prstGeom prst="rect">
            <a:avLst/>
          </a:prstGeom>
          <a:solidFill>
            <a:srgbClr val="4799B5"/>
          </a:solidFill>
          <a:ln w="9525" cap="flat" cmpd="sng">
            <a:solidFill>
              <a:srgbClr val="4A7D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7" name="Google Shape;47;p12"/>
          <p:cNvSpPr txBox="1"/>
          <p:nvPr/>
        </p:nvSpPr>
        <p:spPr>
          <a:xfrm>
            <a:off x="472786" y="5256486"/>
            <a:ext cx="8214000" cy="1099800"/>
          </a:xfrm>
          <a:prstGeom prst="rect">
            <a:avLst/>
          </a:prstGeom>
          <a:noFill/>
          <a:ln>
            <a:noFill/>
          </a:ln>
        </p:spPr>
        <p:txBody>
          <a:bodyPr spcFirstLastPara="1" wrap="square" lIns="91425" tIns="45700" rIns="91425" bIns="45700" anchor="t" anchorCtr="0">
            <a:noAutofit/>
          </a:bodyPr>
          <a:lstStyle/>
          <a:p>
            <a:pPr marL="231775" marR="0" lvl="2" indent="-231775" algn="ctr" rtl="0">
              <a:lnSpc>
                <a:spcPct val="100000"/>
              </a:lnSpc>
              <a:spcBef>
                <a:spcPts val="0"/>
              </a:spcBef>
              <a:spcAft>
                <a:spcPts val="0"/>
              </a:spcAft>
              <a:buNone/>
            </a:pPr>
            <a:r>
              <a:rPr lang="en-US" sz="2000" b="0" i="0" u="none" strike="noStrike" cap="none">
                <a:solidFill>
                  <a:schemeClr val="lt1"/>
                </a:solidFill>
                <a:latin typeface="Gill Sans"/>
                <a:ea typeface="Gill Sans"/>
                <a:cs typeface="Gill Sans"/>
                <a:sym typeface="Gill Sans"/>
              </a:rPr>
              <a:t>www.feedthefuture.gov</a:t>
            </a:r>
            <a:endParaRPr sz="2000" b="0" i="0" u="none" strike="noStrike" cap="none">
              <a:solidFill>
                <a:schemeClr val="lt1"/>
              </a:solidFill>
              <a:latin typeface="Gill Sans"/>
              <a:ea typeface="Gill Sans"/>
              <a:cs typeface="Gill Sans"/>
              <a:sym typeface="Gill Sans"/>
            </a:endParaRPr>
          </a:p>
        </p:txBody>
      </p:sp>
      <p:pic>
        <p:nvPicPr>
          <p:cNvPr id="48" name="Google Shape;48;p12" descr="vertical RGB white.eps"/>
          <p:cNvPicPr preferRelativeResize="0"/>
          <p:nvPr/>
        </p:nvPicPr>
        <p:blipFill rotWithShape="1">
          <a:blip r:embed="rId3">
            <a:alphaModFix/>
          </a:blip>
          <a:srcRect/>
          <a:stretch/>
        </p:blipFill>
        <p:spPr>
          <a:xfrm>
            <a:off x="2054668" y="1580049"/>
            <a:ext cx="4945210" cy="2302838"/>
          </a:xfrm>
          <a:prstGeom prst="rect">
            <a:avLst/>
          </a:prstGeom>
          <a:noFill/>
          <a:ln>
            <a:noFill/>
          </a:ln>
        </p:spPr>
      </p:pic>
      <p:pic>
        <p:nvPicPr>
          <p:cNvPr id="49" name="Google Shape;49;p12"/>
          <p:cNvPicPr preferRelativeResize="0"/>
          <p:nvPr/>
        </p:nvPicPr>
        <p:blipFill rotWithShape="1">
          <a:blip r:embed="rId4">
            <a:alphaModFix/>
          </a:blip>
          <a:srcRect/>
          <a:stretch/>
        </p:blipFill>
        <p:spPr>
          <a:xfrm>
            <a:off x="117068" y="5942146"/>
            <a:ext cx="2354380" cy="915854"/>
          </a:xfrm>
          <a:prstGeom prst="rect">
            <a:avLst/>
          </a:prstGeom>
          <a:noFill/>
          <a:ln>
            <a:noFill/>
          </a:ln>
        </p:spPr>
      </p:pic>
    </p:spTree>
    <p:extLst>
      <p:ext uri="{BB962C8B-B14F-4D97-AF65-F5344CB8AC3E}">
        <p14:creationId xmlns:p14="http://schemas.microsoft.com/office/powerpoint/2010/main" val="3849668251"/>
      </p:ext>
    </p:extLst>
  </p:cSld>
  <p:clrMap bg1="lt1" tx1="dk1" bg2="dk2" tx2="lt2" accent1="accent1" accent2="accent2" accent3="accent3" accent4="accent4" accent5="accent5" accent6="accent6" hlink="hlink" folHlink="folHlink"/>
  <p:sldLayoutIdLst>
    <p:sldLayoutId id="2147483732"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9"/>
          <p:cNvSpPr/>
          <p:nvPr/>
        </p:nvSpPr>
        <p:spPr>
          <a:xfrm>
            <a:off x="0" y="-1"/>
            <a:ext cx="9144000" cy="1058400"/>
          </a:xfrm>
          <a:prstGeom prst="rect">
            <a:avLst/>
          </a:prstGeom>
          <a:solidFill>
            <a:srgbClr val="4799B5"/>
          </a:solidFill>
          <a:ln w="9525" cap="flat" cmpd="sng">
            <a:solidFill>
              <a:srgbClr val="4A7D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1" name="Google Shape;11;p19" descr="horizontal RGB white.eps"/>
          <p:cNvPicPr preferRelativeResize="0"/>
          <p:nvPr/>
        </p:nvPicPr>
        <p:blipFill rotWithShape="1">
          <a:blip r:embed="rId5">
            <a:alphaModFix/>
          </a:blip>
          <a:srcRect/>
          <a:stretch/>
        </p:blipFill>
        <p:spPr>
          <a:xfrm>
            <a:off x="291966" y="225746"/>
            <a:ext cx="3401398" cy="577885"/>
          </a:xfrm>
          <a:prstGeom prst="rect">
            <a:avLst/>
          </a:prstGeom>
          <a:noFill/>
          <a:ln>
            <a:noFill/>
          </a:ln>
        </p:spPr>
      </p:pic>
      <p:pic>
        <p:nvPicPr>
          <p:cNvPr id="12" name="Google Shape;12;p19" descr="Horizontal_RGB_600.jpg"/>
          <p:cNvPicPr preferRelativeResize="0"/>
          <p:nvPr/>
        </p:nvPicPr>
        <p:blipFill rotWithShape="1">
          <a:blip r:embed="rId6">
            <a:alphaModFix/>
          </a:blip>
          <a:srcRect/>
          <a:stretch/>
        </p:blipFill>
        <p:spPr>
          <a:xfrm>
            <a:off x="108033" y="5942146"/>
            <a:ext cx="2372450" cy="915853"/>
          </a:xfrm>
          <a:prstGeom prst="rect">
            <a:avLst/>
          </a:prstGeom>
          <a:noFill/>
          <a:ln>
            <a:noFill/>
          </a:ln>
        </p:spPr>
      </p:pic>
    </p:spTree>
    <p:extLst>
      <p:ext uri="{BB962C8B-B14F-4D97-AF65-F5344CB8AC3E}">
        <p14:creationId xmlns:p14="http://schemas.microsoft.com/office/powerpoint/2010/main" val="2907217558"/>
      </p:ext>
    </p:extLst>
  </p:cSld>
  <p:clrMap bg1="lt1" tx1="dk1" bg2="dk2" tx2="lt2" accent1="accent1" accent2="accent2" accent3="accent3" accent4="accent4" accent5="accent5" accent6="accent6" hlink="hlink" folHlink="folHlink"/>
  <p:sldLayoutIdLst>
    <p:sldLayoutId id="2147483769" r:id="rId1"/>
    <p:sldLayoutId id="2147483771" r:id="rId2"/>
    <p:sldLayoutId id="214748377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7" Type="http://schemas.openxmlformats.org/officeDocument/2006/relationships/image" Target="../media/image15.emf"/><Relationship Id="rId2" Type="http://schemas.openxmlformats.org/officeDocument/2006/relationships/image" Target="../media/image10.emf"/><Relationship Id="rId1" Type="http://schemas.openxmlformats.org/officeDocument/2006/relationships/slideLayout" Target="../slideLayouts/slideLayout13.xml"/><Relationship Id="rId6" Type="http://schemas.openxmlformats.org/officeDocument/2006/relationships/image" Target="../media/image14.emf"/><Relationship Id="rId5" Type="http://schemas.openxmlformats.org/officeDocument/2006/relationships/image" Target="../media/image13.emf"/><Relationship Id="rId4" Type="http://schemas.openxmlformats.org/officeDocument/2006/relationships/image" Target="../media/image1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55;p14">
            <a:extLst>
              <a:ext uri="{FF2B5EF4-FFF2-40B4-BE49-F238E27FC236}">
                <a16:creationId xmlns:a16="http://schemas.microsoft.com/office/drawing/2014/main" id="{1D060838-E1F5-3D2C-8CFC-0223BF9AF7F8}"/>
              </a:ext>
            </a:extLst>
          </p:cNvPr>
          <p:cNvPicPr preferRelativeResize="0"/>
          <p:nvPr/>
        </p:nvPicPr>
        <p:blipFill rotWithShape="1">
          <a:blip r:embed="rId3">
            <a:alphaModFix/>
          </a:blip>
          <a:srcRect t="20515" b="20515"/>
          <a:stretch/>
        </p:blipFill>
        <p:spPr>
          <a:xfrm>
            <a:off x="1" y="1065745"/>
            <a:ext cx="9143999" cy="4034906"/>
          </a:xfrm>
          <a:prstGeom prst="rect">
            <a:avLst/>
          </a:prstGeom>
          <a:noFill/>
          <a:ln>
            <a:noFill/>
          </a:ln>
        </p:spPr>
      </p:pic>
      <p:sp>
        <p:nvSpPr>
          <p:cNvPr id="5" name="Text Placeholder 4"/>
          <p:cNvSpPr>
            <a:spLocks noGrp="1"/>
          </p:cNvSpPr>
          <p:nvPr>
            <p:ph type="body" sz="quarter" idx="13"/>
          </p:nvPr>
        </p:nvSpPr>
        <p:spPr>
          <a:xfrm>
            <a:off x="257695" y="4983888"/>
            <a:ext cx="8638655" cy="1009587"/>
          </a:xfrm>
        </p:spPr>
        <p:txBody>
          <a:bodyPr/>
          <a:lstStyle/>
          <a:p>
            <a:r>
              <a:rPr lang="en-US" sz="2400" dirty="0">
                <a:latin typeface="Gill Sans MT" panose="020B0502020104020203" pitchFamily="34" charset="0"/>
              </a:rPr>
              <a:t>Reference Presentation on MSD Approach and Considerations for Submission of High-Quality Proposals</a:t>
            </a:r>
          </a:p>
        </p:txBody>
      </p:sp>
      <p:sp>
        <p:nvSpPr>
          <p:cNvPr id="6" name="Text Placeholder 5"/>
          <p:cNvSpPr>
            <a:spLocks noGrp="1"/>
          </p:cNvSpPr>
          <p:nvPr>
            <p:ph type="body" sz="quarter" idx="14"/>
          </p:nvPr>
        </p:nvSpPr>
        <p:spPr>
          <a:xfrm>
            <a:off x="180976" y="1887810"/>
            <a:ext cx="8715374" cy="1195388"/>
          </a:xfrm>
        </p:spPr>
        <p:txBody>
          <a:bodyPr/>
          <a:lstStyle/>
          <a:p>
            <a:r>
              <a:rPr lang="en-US" sz="4000" b="1" dirty="0">
                <a:solidFill>
                  <a:schemeClr val="bg1"/>
                </a:solidFill>
                <a:effectLst/>
                <a:latin typeface="Gill Sans MT" panose="020B0502020104020203" pitchFamily="34" charset="0"/>
                <a:ea typeface="SimSun" panose="02010600030101010101" pitchFamily="2" charset="-122"/>
              </a:rPr>
              <a:t>Programme </a:t>
            </a:r>
            <a:r>
              <a:rPr lang="en-US" sz="4000" b="1" dirty="0" err="1">
                <a:solidFill>
                  <a:schemeClr val="bg1"/>
                </a:solidFill>
                <a:effectLst/>
                <a:latin typeface="Gill Sans MT" panose="020B0502020104020203" pitchFamily="34" charset="0"/>
                <a:ea typeface="SimSun" panose="02010600030101010101" pitchFamily="2" charset="-122"/>
              </a:rPr>
              <a:t>d’Appui</a:t>
            </a:r>
            <a:r>
              <a:rPr lang="en-US" sz="4000" b="1" dirty="0">
                <a:solidFill>
                  <a:schemeClr val="bg1"/>
                </a:solidFill>
                <a:effectLst/>
                <a:latin typeface="Gill Sans MT" panose="020B0502020104020203" pitchFamily="34" charset="0"/>
                <a:ea typeface="SimSun" panose="02010600030101010101" pitchFamily="2" charset="-122"/>
              </a:rPr>
              <a:t> à la </a:t>
            </a:r>
            <a:r>
              <a:rPr lang="en-US" sz="4000" b="1" dirty="0" err="1">
                <a:solidFill>
                  <a:schemeClr val="bg1"/>
                </a:solidFill>
                <a:effectLst/>
                <a:latin typeface="Gill Sans MT" panose="020B0502020104020203" pitchFamily="34" charset="0"/>
                <a:ea typeface="SimSun" panose="02010600030101010101" pitchFamily="2" charset="-122"/>
              </a:rPr>
              <a:t>Rentabilisation</a:t>
            </a:r>
            <a:r>
              <a:rPr lang="en-US" sz="4000" b="1" dirty="0">
                <a:solidFill>
                  <a:schemeClr val="bg1"/>
                </a:solidFill>
                <a:effectLst/>
                <a:latin typeface="Gill Sans MT" panose="020B0502020104020203" pitchFamily="34" charset="0"/>
                <a:ea typeface="SimSun" panose="02010600030101010101" pitchFamily="2" charset="-122"/>
              </a:rPr>
              <a:t> de </a:t>
            </a:r>
            <a:r>
              <a:rPr lang="en-US" sz="4000" b="1" dirty="0" err="1">
                <a:solidFill>
                  <a:schemeClr val="bg1"/>
                </a:solidFill>
                <a:effectLst/>
                <a:latin typeface="Gill Sans MT" panose="020B0502020104020203" pitchFamily="34" charset="0"/>
                <a:ea typeface="SimSun" panose="02010600030101010101" pitchFamily="2" charset="-122"/>
              </a:rPr>
              <a:t>l’Elevage</a:t>
            </a:r>
            <a:r>
              <a:rPr lang="en-US" sz="4000" b="1" dirty="0">
                <a:solidFill>
                  <a:schemeClr val="bg1"/>
                </a:solidFill>
                <a:effectLst/>
                <a:latin typeface="Gill Sans MT" panose="020B0502020104020203" pitchFamily="34" charset="0"/>
                <a:ea typeface="SimSun" panose="02010600030101010101" pitchFamily="2" charset="-122"/>
              </a:rPr>
              <a:t> (PARE) </a:t>
            </a:r>
            <a:endParaRPr lang="en-US" sz="4000" b="1" dirty="0">
              <a:solidFill>
                <a:schemeClr val="bg1"/>
              </a:solidFill>
              <a:latin typeface="Gill Sans MT" panose="020B0502020104020203" pitchFamily="34" charset="0"/>
            </a:endParaRPr>
          </a:p>
        </p:txBody>
      </p:sp>
    </p:spTree>
    <p:extLst>
      <p:ext uri="{BB962C8B-B14F-4D97-AF65-F5344CB8AC3E}">
        <p14:creationId xmlns:p14="http://schemas.microsoft.com/office/powerpoint/2010/main" val="3628441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B930CF1-9FC9-C96E-402D-46179577EF75}"/>
              </a:ext>
            </a:extLst>
          </p:cNvPr>
          <p:cNvSpPr>
            <a:spLocks noGrp="1"/>
          </p:cNvSpPr>
          <p:nvPr>
            <p:ph type="body" sz="quarter" idx="14"/>
          </p:nvPr>
        </p:nvSpPr>
        <p:spPr>
          <a:xfrm>
            <a:off x="172529" y="2093100"/>
            <a:ext cx="8798942" cy="2181053"/>
          </a:xfrm>
        </p:spPr>
        <p:txBody>
          <a:bodyPr/>
          <a:lstStyle/>
          <a:p>
            <a:r>
              <a:rPr lang="en-US" sz="4000" b="1" dirty="0">
                <a:solidFill>
                  <a:schemeClr val="tx1"/>
                </a:solidFill>
              </a:rPr>
              <a:t>PARE’s REQUIREMENTS FOR GRANT PARTNERSHIP</a:t>
            </a:r>
          </a:p>
        </p:txBody>
      </p:sp>
    </p:spTree>
    <p:extLst>
      <p:ext uri="{BB962C8B-B14F-4D97-AF65-F5344CB8AC3E}">
        <p14:creationId xmlns:p14="http://schemas.microsoft.com/office/powerpoint/2010/main" val="14688630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8BBE9-7A62-2A5C-E5D0-CEB458DA6F68}"/>
              </a:ext>
            </a:extLst>
          </p:cNvPr>
          <p:cNvSpPr>
            <a:spLocks noGrp="1"/>
          </p:cNvSpPr>
          <p:nvPr>
            <p:ph type="title"/>
          </p:nvPr>
        </p:nvSpPr>
        <p:spPr>
          <a:xfrm>
            <a:off x="448041" y="1029927"/>
            <a:ext cx="8229600" cy="416854"/>
          </a:xfrm>
        </p:spPr>
        <p:txBody>
          <a:bodyPr/>
          <a:lstStyle/>
          <a:p>
            <a:pPr algn="ctr"/>
            <a:r>
              <a:rPr lang="fr-FR" sz="2400" dirty="0">
                <a:latin typeface="Gill Sans MT" panose="020B0502020104020203" pitchFamily="34" charset="0"/>
              </a:rPr>
              <a:t>Know the </a:t>
            </a:r>
            <a:r>
              <a:rPr lang="fr-FR" sz="2400" dirty="0" err="1">
                <a:latin typeface="Gill Sans MT" panose="020B0502020104020203" pitchFamily="34" charset="0"/>
              </a:rPr>
              <a:t>results</a:t>
            </a:r>
            <a:r>
              <a:rPr lang="fr-FR" sz="2400" dirty="0">
                <a:latin typeface="Gill Sans MT" panose="020B0502020104020203" pitchFamily="34" charset="0"/>
              </a:rPr>
              <a:t> PARE </a:t>
            </a:r>
            <a:r>
              <a:rPr lang="fr-FR" sz="2400" dirty="0" err="1">
                <a:latin typeface="Gill Sans MT" panose="020B0502020104020203" pitchFamily="34" charset="0"/>
              </a:rPr>
              <a:t>is</a:t>
            </a:r>
            <a:r>
              <a:rPr lang="fr-FR" sz="2400" dirty="0">
                <a:latin typeface="Gill Sans MT" panose="020B0502020104020203" pitchFamily="34" charset="0"/>
              </a:rPr>
              <a:t> </a:t>
            </a:r>
            <a:r>
              <a:rPr lang="fr-FR" sz="2400" dirty="0" err="1">
                <a:latin typeface="Gill Sans MT" panose="020B0502020104020203" pitchFamily="34" charset="0"/>
              </a:rPr>
              <a:t>seeking</a:t>
            </a:r>
            <a:r>
              <a:rPr lang="fr-FR" sz="2400" dirty="0">
                <a:latin typeface="Gill Sans MT" panose="020B0502020104020203" pitchFamily="34" charset="0"/>
              </a:rPr>
              <a:t> to </a:t>
            </a:r>
            <a:r>
              <a:rPr lang="fr-FR" sz="2400" dirty="0" err="1">
                <a:latin typeface="Gill Sans MT" panose="020B0502020104020203" pitchFamily="34" charset="0"/>
              </a:rPr>
              <a:t>Achieve</a:t>
            </a:r>
            <a:endParaRPr lang="en-US" sz="2400" dirty="0">
              <a:latin typeface="Gill Sans MT" panose="020B0502020104020203" pitchFamily="34" charset="0"/>
            </a:endParaRPr>
          </a:p>
        </p:txBody>
      </p:sp>
      <p:sp>
        <p:nvSpPr>
          <p:cNvPr id="3" name="Text Placeholder 2">
            <a:extLst>
              <a:ext uri="{FF2B5EF4-FFF2-40B4-BE49-F238E27FC236}">
                <a16:creationId xmlns:a16="http://schemas.microsoft.com/office/drawing/2014/main" id="{74E6A2B2-98E5-A2E1-133D-4D4A918BE236}"/>
              </a:ext>
            </a:extLst>
          </p:cNvPr>
          <p:cNvSpPr>
            <a:spLocks noGrp="1"/>
          </p:cNvSpPr>
          <p:nvPr>
            <p:ph type="body" sz="quarter" idx="10"/>
          </p:nvPr>
        </p:nvSpPr>
        <p:spPr>
          <a:xfrm>
            <a:off x="-133815" y="1828033"/>
            <a:ext cx="3345366" cy="4000039"/>
          </a:xfrm>
        </p:spPr>
        <p:txBody>
          <a:bodyPr/>
          <a:lstStyle/>
          <a:p>
            <a:pPr marL="400050" lvl="0" indent="-342900">
              <a:lnSpc>
                <a:spcPct val="90000"/>
              </a:lnSpc>
              <a:spcAft>
                <a:spcPts val="600"/>
              </a:spcAft>
              <a:buClrTx/>
              <a:buFont typeface="Arial" panose="020B0604020202020204" pitchFamily="34" charset="0"/>
              <a:buChar char="•"/>
              <a:defRPr/>
            </a:pPr>
            <a:r>
              <a:rPr lang="en-US" dirty="0">
                <a:latin typeface="Gill Sans" panose="020B0604020202020204"/>
              </a:rPr>
              <a:t>You know what you want but are not entirely sure what PARE is looking for.</a:t>
            </a:r>
          </a:p>
          <a:p>
            <a:pPr marL="57150" lvl="0">
              <a:lnSpc>
                <a:spcPct val="90000"/>
              </a:lnSpc>
              <a:spcAft>
                <a:spcPts val="600"/>
              </a:spcAft>
              <a:buClrTx/>
              <a:defRPr/>
            </a:pPr>
            <a:endParaRPr lang="en-US" dirty="0">
              <a:solidFill>
                <a:prstClr val="black"/>
              </a:solidFill>
              <a:latin typeface="Gill Sans" panose="020B0604020202020204"/>
              <a:cs typeface="+mn-cs"/>
            </a:endParaRPr>
          </a:p>
          <a:p>
            <a:pPr marL="400050" lvl="0" indent="-342900">
              <a:lnSpc>
                <a:spcPct val="90000"/>
              </a:lnSpc>
              <a:spcAft>
                <a:spcPts val="600"/>
              </a:spcAft>
              <a:buClrTx/>
              <a:buFont typeface="Arial" panose="020B0604020202020204" pitchFamily="34" charset="0"/>
              <a:buChar char="•"/>
              <a:defRPr/>
            </a:pPr>
            <a:r>
              <a:rPr lang="en-US" dirty="0">
                <a:latin typeface="Gill Sans" panose="020B0604020202020204"/>
              </a:rPr>
              <a:t>Your commercial objectives must align with the outcomes PARE is seeking. </a:t>
            </a:r>
          </a:p>
          <a:p>
            <a:pPr marL="400050" lvl="0" indent="-342900">
              <a:lnSpc>
                <a:spcPct val="90000"/>
              </a:lnSpc>
              <a:spcAft>
                <a:spcPts val="600"/>
              </a:spcAft>
              <a:buClrTx/>
              <a:buFont typeface="Arial" panose="020B0604020202020204" pitchFamily="34" charset="0"/>
              <a:buChar char="•"/>
              <a:defRPr/>
            </a:pPr>
            <a:endParaRPr lang="en-US" dirty="0">
              <a:latin typeface="Gill Sans" panose="020B0604020202020204"/>
            </a:endParaRPr>
          </a:p>
          <a:p>
            <a:pPr marL="400050" lvl="0" indent="-342900">
              <a:lnSpc>
                <a:spcPct val="90000"/>
              </a:lnSpc>
              <a:spcAft>
                <a:spcPts val="600"/>
              </a:spcAft>
              <a:buClrTx/>
              <a:buFont typeface="Arial" panose="020B0604020202020204" pitchFamily="34" charset="0"/>
              <a:buChar char="•"/>
              <a:defRPr/>
            </a:pPr>
            <a:r>
              <a:rPr lang="en-US" dirty="0">
                <a:latin typeface="Gill Sans" panose="020B0604020202020204"/>
              </a:rPr>
              <a:t>How will your activity supports PARE in achieving these results?</a:t>
            </a:r>
          </a:p>
          <a:p>
            <a:pPr marL="400050" lvl="0" indent="-342900" algn="just">
              <a:lnSpc>
                <a:spcPct val="90000"/>
              </a:lnSpc>
              <a:spcAft>
                <a:spcPts val="600"/>
              </a:spcAft>
              <a:buClrTx/>
              <a:buFont typeface="Arial" panose="020B0604020202020204" pitchFamily="34" charset="0"/>
              <a:buChar char="•"/>
              <a:defRPr/>
            </a:pPr>
            <a:endParaRPr kumimoji="0" lang="en-US" sz="2000" b="0" i="0" u="none" strike="noStrike" kern="1200" cap="none" spc="0" normalizeH="0" baseline="0" noProof="0" dirty="0">
              <a:ln>
                <a:noFill/>
              </a:ln>
              <a:solidFill>
                <a:prstClr val="black"/>
              </a:solidFill>
              <a:effectLst/>
              <a:uLnTx/>
              <a:uFillTx/>
              <a:latin typeface="Gill Sans" panose="020B0604020202020204"/>
              <a:cs typeface="+mn-cs"/>
            </a:endParaRPr>
          </a:p>
          <a:p>
            <a:endParaRPr lang="en-US" sz="2000" dirty="0"/>
          </a:p>
        </p:txBody>
      </p:sp>
      <p:sp>
        <p:nvSpPr>
          <p:cNvPr id="4" name="Text Placeholder 2">
            <a:extLst>
              <a:ext uri="{FF2B5EF4-FFF2-40B4-BE49-F238E27FC236}">
                <a16:creationId xmlns:a16="http://schemas.microsoft.com/office/drawing/2014/main" id="{1B9B83FC-B415-5A69-8CBE-44DF3FD0A701}"/>
              </a:ext>
            </a:extLst>
          </p:cNvPr>
          <p:cNvSpPr txBox="1">
            <a:spLocks/>
          </p:cNvSpPr>
          <p:nvPr/>
        </p:nvSpPr>
        <p:spPr>
          <a:xfrm>
            <a:off x="2948940" y="1383684"/>
            <a:ext cx="6195060" cy="484984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rgbClr val="6C6463"/>
              </a:buClr>
              <a:buSzPts val="1600"/>
              <a:buFont typeface="Arial"/>
              <a:buChar char="•"/>
              <a:defRPr sz="1600" b="0" i="0" u="none" strike="noStrike" cap="none">
                <a:solidFill>
                  <a:srgbClr val="6C6463"/>
                </a:solidFill>
                <a:latin typeface="Cabin"/>
                <a:ea typeface="Cabin"/>
                <a:cs typeface="Cabin"/>
                <a:sym typeface="Cabin"/>
              </a:defRPr>
            </a:lvl1pPr>
            <a:lvl2pPr marL="914400" marR="0" lvl="1" indent="-330200" algn="l" rtl="0">
              <a:lnSpc>
                <a:spcPct val="100000"/>
              </a:lnSpc>
              <a:spcBef>
                <a:spcPts val="800"/>
              </a:spcBef>
              <a:spcAft>
                <a:spcPts val="0"/>
              </a:spcAft>
              <a:buClr>
                <a:srgbClr val="6C6463"/>
              </a:buClr>
              <a:buSzPts val="1600"/>
              <a:buFont typeface="Arial"/>
              <a:buChar char="–"/>
              <a:defRPr sz="1600" b="0" i="0" u="none" strike="noStrike" cap="none">
                <a:solidFill>
                  <a:srgbClr val="6C6463"/>
                </a:solidFill>
                <a:latin typeface="Cabin"/>
                <a:ea typeface="Cabin"/>
                <a:cs typeface="Cabin"/>
                <a:sym typeface="Cabin"/>
              </a:defRPr>
            </a:lvl2pPr>
            <a:lvl3pPr marL="1371600" marR="0" lvl="2" indent="-342900" algn="l" rtl="0">
              <a:lnSpc>
                <a:spcPct val="100000"/>
              </a:lnSpc>
              <a:spcBef>
                <a:spcPts val="800"/>
              </a:spcBef>
              <a:spcAft>
                <a:spcPts val="0"/>
              </a:spcAft>
              <a:buClr>
                <a:srgbClr val="6C6463"/>
              </a:buClr>
              <a:buSzPts val="1800"/>
              <a:buFont typeface="Arial"/>
              <a:buChar char="•"/>
              <a:defRPr sz="1800" b="0" i="0" u="none" strike="noStrike" cap="none">
                <a:solidFill>
                  <a:srgbClr val="6C6463"/>
                </a:solidFill>
                <a:latin typeface="Cabin"/>
                <a:ea typeface="Cabin"/>
                <a:cs typeface="Cabin"/>
                <a:sym typeface="Cabin"/>
              </a:defRPr>
            </a:lvl3pPr>
            <a:lvl4pPr marL="1828800" marR="0" lvl="3" indent="-330200" algn="l" rtl="0">
              <a:lnSpc>
                <a:spcPct val="100000"/>
              </a:lnSpc>
              <a:spcBef>
                <a:spcPts val="320"/>
              </a:spcBef>
              <a:spcAft>
                <a:spcPts val="0"/>
              </a:spcAft>
              <a:buClr>
                <a:srgbClr val="6C6463"/>
              </a:buClr>
              <a:buSzPts val="1600"/>
              <a:buFont typeface="Arial"/>
              <a:buChar char="–"/>
              <a:defRPr sz="1600" b="0" i="0" u="none" strike="noStrike" cap="none">
                <a:solidFill>
                  <a:srgbClr val="6C6463"/>
                </a:solidFill>
                <a:latin typeface="Cabin"/>
                <a:ea typeface="Cabin"/>
                <a:cs typeface="Cabin"/>
                <a:sym typeface="Cabin"/>
              </a:defRPr>
            </a:lvl4pPr>
            <a:lvl5pPr marL="2286000" marR="0" lvl="4" indent="-317500" algn="l" rtl="0">
              <a:lnSpc>
                <a:spcPct val="100000"/>
              </a:lnSpc>
              <a:spcBef>
                <a:spcPts val="280"/>
              </a:spcBef>
              <a:spcAft>
                <a:spcPts val="0"/>
              </a:spcAft>
              <a:buClr>
                <a:srgbClr val="6C6463"/>
              </a:buClr>
              <a:buSzPts val="1400"/>
              <a:buFont typeface="Arial"/>
              <a:buChar char="»"/>
              <a:defRPr sz="1400" b="0" i="0" u="none" strike="noStrike" cap="none">
                <a:solidFill>
                  <a:srgbClr val="6C6463"/>
                </a:solidFill>
                <a:latin typeface="Cabin"/>
                <a:ea typeface="Cabin"/>
                <a:cs typeface="Cabin"/>
                <a:sym typeface="Cabin"/>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bin"/>
                <a:ea typeface="Cabin"/>
                <a:cs typeface="Cabin"/>
                <a:sym typeface="Cabin"/>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bin"/>
                <a:ea typeface="Cabin"/>
                <a:cs typeface="Cabin"/>
                <a:sym typeface="Cabin"/>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bin"/>
                <a:ea typeface="Cabin"/>
                <a:cs typeface="Cabin"/>
                <a:sym typeface="Cabin"/>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bin"/>
                <a:ea typeface="Cabin"/>
                <a:cs typeface="Cabin"/>
                <a:sym typeface="Cabin"/>
              </a:defRPr>
            </a:lvl9pPr>
          </a:lstStyle>
          <a:p>
            <a:pPr marL="0" lvl="0" indent="0" algn="ctr">
              <a:spcBef>
                <a:spcPts val="1200"/>
              </a:spcBef>
              <a:buNone/>
              <a:defRPr/>
            </a:pPr>
            <a:r>
              <a:rPr lang="fr-FR" sz="1500" b="1" dirty="0" err="1">
                <a:solidFill>
                  <a:srgbClr val="C0504D"/>
                </a:solidFill>
                <a:latin typeface="Gill Sans MT" panose="020B0502020104020203" pitchFamily="34" charset="0"/>
                <a:ea typeface="+mn-ea"/>
                <a:cs typeface="Arial" panose="020B0604020202020204" pitchFamily="34" charset="0"/>
              </a:rPr>
              <a:t>Results</a:t>
            </a:r>
            <a:r>
              <a:rPr lang="fr-FR" sz="1500" b="1" dirty="0">
                <a:solidFill>
                  <a:srgbClr val="C0504D"/>
                </a:solidFill>
                <a:latin typeface="Gill Sans MT" panose="020B0502020104020203" pitchFamily="34" charset="0"/>
                <a:ea typeface="+mn-ea"/>
                <a:cs typeface="Arial" panose="020B0604020202020204" pitchFamily="34" charset="0"/>
              </a:rPr>
              <a:t> </a:t>
            </a:r>
            <a:r>
              <a:rPr lang="fr-FR" sz="1500" b="1" dirty="0" err="1">
                <a:solidFill>
                  <a:srgbClr val="C0504D"/>
                </a:solidFill>
                <a:latin typeface="Gill Sans MT" panose="020B0502020104020203" pitchFamily="34" charset="0"/>
                <a:ea typeface="+mn-ea"/>
                <a:cs typeface="Arial" panose="020B0604020202020204" pitchFamily="34" charset="0"/>
              </a:rPr>
              <a:t>PAREs</a:t>
            </a:r>
            <a:r>
              <a:rPr lang="fr-FR" sz="1500" b="1" dirty="0">
                <a:solidFill>
                  <a:srgbClr val="C0504D"/>
                </a:solidFill>
                <a:latin typeface="Gill Sans MT" panose="020B0502020104020203" pitchFamily="34" charset="0"/>
                <a:ea typeface="+mn-ea"/>
                <a:cs typeface="Arial" panose="020B0604020202020204" pitchFamily="34" charset="0"/>
              </a:rPr>
              <a:t> </a:t>
            </a:r>
            <a:r>
              <a:rPr lang="fr-FR" sz="1500" b="1" dirty="0" err="1">
                <a:solidFill>
                  <a:srgbClr val="C0504D"/>
                </a:solidFill>
                <a:latin typeface="Gill Sans MT" panose="020B0502020104020203" pitchFamily="34" charset="0"/>
                <a:ea typeface="+mn-ea"/>
                <a:cs typeface="Arial" panose="020B0604020202020204" pitchFamily="34" charset="0"/>
              </a:rPr>
              <a:t>seeks</a:t>
            </a:r>
            <a:endParaRPr kumimoji="0" lang="fr-FR" sz="1500" b="1" i="0" u="none" strike="noStrike" kern="1200" cap="none" spc="0" normalizeH="0" baseline="0" noProof="0" dirty="0">
              <a:ln>
                <a:noFill/>
              </a:ln>
              <a:solidFill>
                <a:srgbClr val="C0504D"/>
              </a:solidFill>
              <a:effectLst/>
              <a:uLnTx/>
              <a:uFillTx/>
              <a:latin typeface="Gill Sans MT" panose="020B0502020104020203" pitchFamily="34" charset="0"/>
              <a:ea typeface="+mn-ea"/>
              <a:cs typeface="Arial" panose="020B0604020202020204" pitchFamily="34" charset="0"/>
              <a:sym typeface="Cabin"/>
            </a:endParaRPr>
          </a:p>
          <a:p>
            <a:pPr marL="171450" lvl="0" indent="-171450">
              <a:lnSpc>
                <a:spcPct val="150000"/>
              </a:lnSpc>
              <a:spcAft>
                <a:spcPts val="600"/>
              </a:spcAft>
              <a:defRPr/>
            </a:pPr>
            <a:r>
              <a:rPr lang="fr-FR" sz="1800" b="1" dirty="0">
                <a:solidFill>
                  <a:prstClr val="black"/>
                </a:solidFill>
                <a:latin typeface="Gill Sans MT" panose="020B0502020104020203" pitchFamily="34" charset="0"/>
                <a:cs typeface="Arial" panose="020B0604020202020204" pitchFamily="34" charset="0"/>
              </a:rPr>
              <a:t>30,140 </a:t>
            </a:r>
            <a:r>
              <a:rPr lang="fr-FR" sz="1800" b="1" dirty="0" err="1">
                <a:solidFill>
                  <a:prstClr val="black"/>
                </a:solidFill>
                <a:latin typeface="Gill Sans MT" panose="020B0502020104020203" pitchFamily="34" charset="0"/>
                <a:cs typeface="Arial" panose="020B0604020202020204" pitchFamily="34" charset="0"/>
              </a:rPr>
              <a:t>individuals</a:t>
            </a:r>
            <a:r>
              <a:rPr lang="fr-FR" sz="1800" b="1" dirty="0">
                <a:solidFill>
                  <a:prstClr val="black"/>
                </a:solidFill>
                <a:latin typeface="Gill Sans MT" panose="020B0502020104020203" pitchFamily="34" charset="0"/>
                <a:cs typeface="Arial" panose="020B0604020202020204" pitchFamily="34" charset="0"/>
              </a:rPr>
              <a:t> </a:t>
            </a:r>
            <a:r>
              <a:rPr lang="fr-FR" sz="1800" b="1" dirty="0" err="1">
                <a:solidFill>
                  <a:prstClr val="black"/>
                </a:solidFill>
                <a:latin typeface="Gill Sans MT" panose="020B0502020104020203" pitchFamily="34" charset="0"/>
                <a:cs typeface="Arial" panose="020B0604020202020204" pitchFamily="34" charset="0"/>
              </a:rPr>
              <a:t>benefiting</a:t>
            </a:r>
            <a:r>
              <a:rPr lang="fr-FR" sz="1800" dirty="0">
                <a:solidFill>
                  <a:prstClr val="black"/>
                </a:solidFill>
                <a:latin typeface="Gill Sans MT" panose="020B0502020104020203" pitchFamily="34" charset="0"/>
                <a:cs typeface="Arial" panose="020B0604020202020204" pitchFamily="34" charset="0"/>
              </a:rPr>
              <a:t> </a:t>
            </a:r>
            <a:r>
              <a:rPr lang="fr-FR" sz="1800" dirty="0" err="1">
                <a:solidFill>
                  <a:prstClr val="black"/>
                </a:solidFill>
                <a:latin typeface="Gill Sans MT" panose="020B0502020104020203" pitchFamily="34" charset="0"/>
                <a:cs typeface="Arial" panose="020B0604020202020204" pitchFamily="34" charset="0"/>
              </a:rPr>
              <a:t>from</a:t>
            </a:r>
            <a:r>
              <a:rPr lang="fr-FR" sz="1800" dirty="0">
                <a:solidFill>
                  <a:prstClr val="black"/>
                </a:solidFill>
                <a:latin typeface="Gill Sans MT" panose="020B0502020104020203" pitchFamily="34" charset="0"/>
                <a:cs typeface="Arial" panose="020B0604020202020204" pitchFamily="34" charset="0"/>
              </a:rPr>
              <a:t> </a:t>
            </a:r>
            <a:r>
              <a:rPr lang="fr-FR" sz="1800" dirty="0" err="1">
                <a:solidFill>
                  <a:prstClr val="black"/>
                </a:solidFill>
                <a:latin typeface="Gill Sans MT" panose="020B0502020104020203" pitchFamily="34" charset="0"/>
                <a:cs typeface="Arial" panose="020B0604020202020204" pitchFamily="34" charset="0"/>
              </a:rPr>
              <a:t>PARE’s</a:t>
            </a:r>
            <a:r>
              <a:rPr lang="fr-FR" sz="1800" dirty="0">
                <a:solidFill>
                  <a:prstClr val="black"/>
                </a:solidFill>
                <a:latin typeface="Gill Sans MT" panose="020B0502020104020203" pitchFamily="34" charset="0"/>
                <a:cs typeface="Arial" panose="020B0604020202020204" pitchFamily="34" charset="0"/>
              </a:rPr>
              <a:t> </a:t>
            </a:r>
            <a:r>
              <a:rPr lang="fr-FR" sz="1800" dirty="0" err="1">
                <a:solidFill>
                  <a:prstClr val="black"/>
                </a:solidFill>
                <a:latin typeface="Gill Sans MT" panose="020B0502020104020203" pitchFamily="34" charset="0"/>
                <a:cs typeface="Arial" panose="020B0604020202020204" pitchFamily="34" charset="0"/>
              </a:rPr>
              <a:t>activities</a:t>
            </a:r>
            <a:r>
              <a:rPr lang="fr-FR" sz="1800" dirty="0">
                <a:solidFill>
                  <a:prstClr val="black"/>
                </a:solidFill>
                <a:latin typeface="Gill Sans MT" panose="020B0502020104020203" pitchFamily="34" charset="0"/>
                <a:cs typeface="Arial" panose="020B0604020202020204" pitchFamily="34" charset="0"/>
              </a:rPr>
              <a:t> and the performance of </a:t>
            </a:r>
            <a:r>
              <a:rPr lang="fr-FR" sz="1800" b="1" dirty="0">
                <a:solidFill>
                  <a:prstClr val="black"/>
                </a:solidFill>
                <a:latin typeface="Gill Sans MT" panose="020B0502020104020203" pitchFamily="34" charset="0"/>
                <a:cs typeface="Arial" panose="020B0604020202020204" pitchFamily="34" charset="0"/>
              </a:rPr>
              <a:t>100 </a:t>
            </a:r>
            <a:r>
              <a:rPr lang="fr-FR" sz="1800" b="1" dirty="0" err="1">
                <a:solidFill>
                  <a:prstClr val="black"/>
                </a:solidFill>
                <a:latin typeface="Gill Sans MT" panose="020B0502020104020203" pitchFamily="34" charset="0"/>
                <a:cs typeface="Arial" panose="020B0604020202020204" pitchFamily="34" charset="0"/>
              </a:rPr>
              <a:t>enterprises</a:t>
            </a:r>
            <a:r>
              <a:rPr lang="fr-FR" sz="1800" b="1" dirty="0">
                <a:latin typeface="Gill Sans MT" panose="020B0502020104020203" pitchFamily="34" charset="0"/>
                <a:cs typeface="Arial" panose="020B0604020202020204" pitchFamily="34" charset="0"/>
              </a:rPr>
              <a:t> </a:t>
            </a:r>
            <a:r>
              <a:rPr lang="fr-FR" sz="1800" dirty="0" err="1">
                <a:solidFill>
                  <a:prstClr val="black"/>
                </a:solidFill>
                <a:latin typeface="Gill Sans MT" panose="020B0502020104020203" pitchFamily="34" charset="0"/>
                <a:cs typeface="Arial" panose="020B0604020202020204" pitchFamily="34" charset="0"/>
              </a:rPr>
              <a:t>improved</a:t>
            </a:r>
            <a:r>
              <a:rPr lang="fr-FR" sz="1800" dirty="0">
                <a:solidFill>
                  <a:prstClr val="black"/>
                </a:solidFill>
                <a:latin typeface="Gill Sans MT" panose="020B0502020104020203" pitchFamily="34" charset="0"/>
                <a:cs typeface="Arial" panose="020B0604020202020204" pitchFamily="34" charset="0"/>
              </a:rPr>
              <a:t>.</a:t>
            </a:r>
          </a:p>
          <a:p>
            <a:pPr marL="285750" indent="-285750">
              <a:lnSpc>
                <a:spcPct val="150000"/>
              </a:lnSpc>
              <a:spcBef>
                <a:spcPts val="1200"/>
              </a:spcBef>
              <a:defRPr/>
            </a:pPr>
            <a:r>
              <a:rPr lang="fr-FR" sz="1800" b="1" dirty="0">
                <a:solidFill>
                  <a:prstClr val="black"/>
                </a:solidFill>
                <a:latin typeface="Gill Sans MT" panose="020B0502020104020203" pitchFamily="34" charset="0"/>
                <a:cs typeface="Arial" panose="020B0604020202020204" pitchFamily="34" charset="0"/>
              </a:rPr>
              <a:t>US$</a:t>
            </a:r>
            <a:r>
              <a:rPr lang="fr-FR" sz="1800" dirty="0">
                <a:solidFill>
                  <a:prstClr val="black"/>
                </a:solidFill>
                <a:latin typeface="Gill Sans MT" panose="020B0502020104020203" pitchFamily="34" charset="0"/>
                <a:cs typeface="Arial" panose="020B0604020202020204" pitchFamily="34" charset="0"/>
              </a:rPr>
              <a:t> </a:t>
            </a:r>
            <a:r>
              <a:rPr lang="fr-FR" sz="1800" b="1" dirty="0">
                <a:solidFill>
                  <a:prstClr val="black"/>
                </a:solidFill>
                <a:latin typeface="Gill Sans MT" panose="020B0502020104020203" pitchFamily="34" charset="0"/>
                <a:cs typeface="Arial" panose="020B0604020202020204" pitchFamily="34" charset="0"/>
              </a:rPr>
              <a:t>3,6 million </a:t>
            </a:r>
            <a:r>
              <a:rPr lang="fr-FR" sz="1800" dirty="0">
                <a:solidFill>
                  <a:prstClr val="black"/>
                </a:solidFill>
                <a:latin typeface="Gill Sans MT" panose="020B0502020104020203" pitchFamily="34" charset="0"/>
                <a:cs typeface="Arial" panose="020B0604020202020204" pitchFamily="34" charset="0"/>
              </a:rPr>
              <a:t>in </a:t>
            </a:r>
            <a:r>
              <a:rPr lang="fr-FR" sz="1800" dirty="0" err="1">
                <a:solidFill>
                  <a:prstClr val="black"/>
                </a:solidFill>
                <a:latin typeface="Gill Sans MT" panose="020B0502020104020203" pitchFamily="34" charset="0"/>
                <a:cs typeface="Arial" panose="020B0604020202020204" pitchFamily="34" charset="0"/>
              </a:rPr>
              <a:t>private</a:t>
            </a:r>
            <a:r>
              <a:rPr lang="fr-FR" sz="1800" dirty="0">
                <a:solidFill>
                  <a:prstClr val="black"/>
                </a:solidFill>
                <a:latin typeface="Gill Sans MT" panose="020B0502020104020203" pitchFamily="34" charset="0"/>
                <a:cs typeface="Arial" panose="020B0604020202020204" pitchFamily="34" charset="0"/>
              </a:rPr>
              <a:t> </a:t>
            </a:r>
            <a:r>
              <a:rPr lang="fr-FR" sz="1800" dirty="0" err="1">
                <a:solidFill>
                  <a:prstClr val="black"/>
                </a:solidFill>
                <a:latin typeface="Gill Sans MT" panose="020B0502020104020203" pitchFamily="34" charset="0"/>
                <a:cs typeface="Arial" panose="020B0604020202020204" pitchFamily="34" charset="0"/>
              </a:rPr>
              <a:t>sector</a:t>
            </a:r>
            <a:r>
              <a:rPr lang="fr-FR" sz="1800" dirty="0">
                <a:solidFill>
                  <a:prstClr val="black"/>
                </a:solidFill>
                <a:latin typeface="Gill Sans MT" panose="020B0502020104020203" pitchFamily="34" charset="0"/>
                <a:cs typeface="Arial" panose="020B0604020202020204" pitchFamily="34" charset="0"/>
              </a:rPr>
              <a:t> </a:t>
            </a:r>
            <a:r>
              <a:rPr lang="fr-FR" sz="1800" dirty="0" err="1">
                <a:solidFill>
                  <a:prstClr val="black"/>
                </a:solidFill>
                <a:latin typeface="Gill Sans MT" panose="020B0502020104020203" pitchFamily="34" charset="0"/>
                <a:cs typeface="Arial" panose="020B0604020202020204" pitchFamily="34" charset="0"/>
              </a:rPr>
              <a:t>investment</a:t>
            </a:r>
            <a:r>
              <a:rPr lang="fr-FR" sz="1800" dirty="0">
                <a:solidFill>
                  <a:prstClr val="black"/>
                </a:solidFill>
                <a:latin typeface="Gill Sans MT" panose="020B0502020104020203" pitchFamily="34" charset="0"/>
                <a:cs typeface="Arial" panose="020B0604020202020204" pitchFamily="34" charset="0"/>
              </a:rPr>
              <a:t>. </a:t>
            </a:r>
          </a:p>
          <a:p>
            <a:pPr marL="285750" indent="-285750">
              <a:lnSpc>
                <a:spcPct val="150000"/>
              </a:lnSpc>
              <a:spcBef>
                <a:spcPts val="1200"/>
              </a:spcBef>
              <a:defRPr/>
            </a:pPr>
            <a:r>
              <a:rPr lang="fr-FR" sz="1800" b="1" dirty="0">
                <a:solidFill>
                  <a:prstClr val="black"/>
                </a:solidFill>
                <a:latin typeface="Gill Sans MT" panose="020B0502020104020203" pitchFamily="34" charset="0"/>
                <a:cs typeface="Arial" panose="020B0604020202020204" pitchFamily="34" charset="0"/>
              </a:rPr>
              <a:t>US$ 69.3 million </a:t>
            </a:r>
            <a:r>
              <a:rPr lang="fr-FR" sz="1800" dirty="0">
                <a:solidFill>
                  <a:prstClr val="black"/>
                </a:solidFill>
                <a:latin typeface="Gill Sans MT" panose="020B0502020104020203" pitchFamily="34" charset="0"/>
                <a:cs typeface="Arial" panose="020B0604020202020204" pitchFamily="34" charset="0"/>
              </a:rPr>
              <a:t>in sales </a:t>
            </a:r>
            <a:r>
              <a:rPr lang="fr-FR" sz="1800" dirty="0" err="1">
                <a:solidFill>
                  <a:prstClr val="black"/>
                </a:solidFill>
                <a:latin typeface="Gill Sans MT" panose="020B0502020104020203" pitchFamily="34" charset="0"/>
                <a:cs typeface="Arial" panose="020B0604020202020204" pitchFamily="34" charset="0"/>
              </a:rPr>
              <a:t>generated</a:t>
            </a:r>
            <a:r>
              <a:rPr lang="fr-FR" sz="1800" dirty="0">
                <a:solidFill>
                  <a:prstClr val="black"/>
                </a:solidFill>
                <a:latin typeface="Gill Sans MT" panose="020B0502020104020203" pitchFamily="34" charset="0"/>
                <a:cs typeface="Arial" panose="020B0604020202020204" pitchFamily="34" charset="0"/>
              </a:rPr>
              <a:t> by </a:t>
            </a:r>
            <a:r>
              <a:rPr lang="fr-FR" sz="1800" dirty="0" err="1">
                <a:solidFill>
                  <a:prstClr val="black"/>
                </a:solidFill>
                <a:latin typeface="Gill Sans MT" panose="020B0502020104020203" pitchFamily="34" charset="0"/>
                <a:cs typeface="Arial" panose="020B0604020202020204" pitchFamily="34" charset="0"/>
              </a:rPr>
              <a:t>producers</a:t>
            </a:r>
            <a:r>
              <a:rPr lang="fr-FR" sz="1800" dirty="0">
                <a:solidFill>
                  <a:prstClr val="black"/>
                </a:solidFill>
                <a:latin typeface="Gill Sans MT" panose="020B0502020104020203" pitchFamily="34" charset="0"/>
                <a:cs typeface="Arial" panose="020B0604020202020204" pitchFamily="34" charset="0"/>
              </a:rPr>
              <a:t> and </a:t>
            </a:r>
            <a:r>
              <a:rPr lang="fr-FR" sz="1800" dirty="0" err="1">
                <a:solidFill>
                  <a:prstClr val="black"/>
                </a:solidFill>
                <a:latin typeface="Gill Sans MT" panose="020B0502020104020203" pitchFamily="34" charset="0"/>
                <a:cs typeface="Arial" panose="020B0604020202020204" pitchFamily="34" charset="0"/>
              </a:rPr>
              <a:t>companies</a:t>
            </a:r>
            <a:r>
              <a:rPr lang="fr-FR" sz="1800" dirty="0">
                <a:solidFill>
                  <a:prstClr val="black"/>
                </a:solidFill>
                <a:latin typeface="Gill Sans MT" panose="020B0502020104020203" pitchFamily="34" charset="0"/>
                <a:cs typeface="Arial" panose="020B0604020202020204" pitchFamily="34" charset="0"/>
              </a:rPr>
              <a:t>.</a:t>
            </a:r>
            <a:endParaRPr lang="en-US" sz="1800" dirty="0">
              <a:solidFill>
                <a:schemeClr val="tx1"/>
              </a:solidFill>
              <a:latin typeface="Gill Sans MT" panose="020B0502020104020203" pitchFamily="34" charset="0"/>
            </a:endParaRPr>
          </a:p>
          <a:p>
            <a:pPr marL="285750" indent="-285750">
              <a:lnSpc>
                <a:spcPct val="150000"/>
              </a:lnSpc>
              <a:spcBef>
                <a:spcPts val="1200"/>
              </a:spcBef>
              <a:defRPr/>
            </a:pPr>
            <a:r>
              <a:rPr lang="fr-FR" sz="1800" b="1" dirty="0">
                <a:solidFill>
                  <a:prstClr val="black"/>
                </a:solidFill>
                <a:latin typeface="Gill Sans MT" panose="020B0502020104020203" pitchFamily="34" charset="0"/>
                <a:cs typeface="Arial" panose="020B0604020202020204" pitchFamily="34" charset="0"/>
              </a:rPr>
              <a:t>US$ 1 million </a:t>
            </a:r>
            <a:r>
              <a:rPr lang="en-US" sz="1800" dirty="0">
                <a:solidFill>
                  <a:prstClr val="black"/>
                </a:solidFill>
                <a:latin typeface="Gill Sans MT" panose="020B0502020104020203" pitchFamily="34" charset="0"/>
                <a:cs typeface="Arial" panose="020B0604020202020204" pitchFamily="34" charset="0"/>
              </a:rPr>
              <a:t>of agriculture-related financing accessed. </a:t>
            </a:r>
            <a:endParaRPr lang="en-US" sz="1800" dirty="0">
              <a:solidFill>
                <a:schemeClr val="tx1"/>
              </a:solidFill>
              <a:latin typeface="Gill Sans MT" panose="020B0502020104020203" pitchFamily="34" charset="0"/>
            </a:endParaRPr>
          </a:p>
          <a:p>
            <a:pPr marL="285750" indent="-285750">
              <a:lnSpc>
                <a:spcPct val="150000"/>
              </a:lnSpc>
              <a:spcBef>
                <a:spcPts val="1200"/>
              </a:spcBef>
              <a:defRPr/>
            </a:pPr>
            <a:r>
              <a:rPr lang="en-US" sz="1800" dirty="0">
                <a:solidFill>
                  <a:schemeClr val="tx1"/>
                </a:solidFill>
                <a:latin typeface="Gill Sans MT" panose="020B0502020104020203" pitchFamily="34" charset="0"/>
              </a:rPr>
              <a:t>A minimum </a:t>
            </a:r>
            <a:r>
              <a:rPr lang="en-US" sz="1800" b="1" dirty="0">
                <a:solidFill>
                  <a:schemeClr val="tx1"/>
                </a:solidFill>
                <a:latin typeface="Gill Sans MT" panose="020B0502020104020203" pitchFamily="34" charset="0"/>
              </a:rPr>
              <a:t>of 20% youth and 30% women </a:t>
            </a:r>
            <a:r>
              <a:rPr lang="en-US" sz="1800" dirty="0">
                <a:solidFill>
                  <a:schemeClr val="tx1"/>
                </a:solidFill>
                <a:latin typeface="Gill Sans MT" panose="020B0502020104020203" pitchFamily="34" charset="0"/>
              </a:rPr>
              <a:t>participate in and/or benefit from your activity.</a:t>
            </a:r>
          </a:p>
          <a:p>
            <a:pPr marL="285750" indent="-285750">
              <a:spcBef>
                <a:spcPts val="1600"/>
              </a:spcBef>
              <a:defRPr/>
            </a:pPr>
            <a:endParaRPr lang="en-US" dirty="0"/>
          </a:p>
          <a:p>
            <a:pPr marL="285750" indent="-285750">
              <a:spcBef>
                <a:spcPts val="1600"/>
              </a:spcBef>
              <a:defRPr/>
            </a:pPr>
            <a:endParaRPr kumimoji="0" lang="en-US" sz="1500" b="0" i="0" u="none" strike="noStrike" kern="1200" cap="none" spc="0" normalizeH="0" baseline="0" noProof="0" dirty="0">
              <a:ln>
                <a:noFill/>
              </a:ln>
              <a:solidFill>
                <a:prstClr val="black"/>
              </a:solidFill>
              <a:effectLst/>
              <a:uLnTx/>
              <a:uFillTx/>
              <a:latin typeface="Gill Sans MT" panose="020B0502020104020203" pitchFamily="34" charset="0"/>
              <a:sym typeface="Cabin"/>
            </a:endParaRPr>
          </a:p>
        </p:txBody>
      </p:sp>
    </p:spTree>
    <p:extLst>
      <p:ext uri="{BB962C8B-B14F-4D97-AF65-F5344CB8AC3E}">
        <p14:creationId xmlns:p14="http://schemas.microsoft.com/office/powerpoint/2010/main" val="2820919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A39A73-888B-728A-B513-75AED830AA42}"/>
              </a:ext>
            </a:extLst>
          </p:cNvPr>
          <p:cNvSpPr>
            <a:spLocks noGrp="1"/>
          </p:cNvSpPr>
          <p:nvPr>
            <p:ph type="title"/>
          </p:nvPr>
        </p:nvSpPr>
        <p:spPr/>
        <p:txBody>
          <a:bodyPr/>
          <a:lstStyle/>
          <a:p>
            <a:pPr algn="ctr"/>
            <a:r>
              <a:rPr lang="en-US" dirty="0"/>
              <a:t>Considerations when Drafting Proposals</a:t>
            </a:r>
          </a:p>
        </p:txBody>
      </p:sp>
      <p:sp>
        <p:nvSpPr>
          <p:cNvPr id="3" name="Text Placeholder 2">
            <a:extLst>
              <a:ext uri="{FF2B5EF4-FFF2-40B4-BE49-F238E27FC236}">
                <a16:creationId xmlns:a16="http://schemas.microsoft.com/office/drawing/2014/main" id="{0E20159F-77E1-0902-B53A-01201C2CB775}"/>
              </a:ext>
            </a:extLst>
          </p:cNvPr>
          <p:cNvSpPr>
            <a:spLocks noGrp="1"/>
          </p:cNvSpPr>
          <p:nvPr>
            <p:ph type="body" sz="quarter" idx="10"/>
          </p:nvPr>
        </p:nvSpPr>
        <p:spPr>
          <a:xfrm>
            <a:off x="333375" y="2252706"/>
            <a:ext cx="8677275" cy="4028565"/>
          </a:xfrm>
        </p:spPr>
        <p:txBody>
          <a:bodyPr lIns="91440" tIns="45720" rIns="91440" bIns="45720" anchor="t"/>
          <a:lstStyle/>
          <a:p>
            <a:pPr marL="285750" indent="-285750">
              <a:buFont typeface="Arial" panose="020B0604020202020204" pitchFamily="34" charset="0"/>
              <a:buChar char="•"/>
            </a:pPr>
            <a:r>
              <a:rPr lang="en-US" sz="1700" b="1" dirty="0"/>
              <a:t>#1. Show and NOT tell </a:t>
            </a:r>
            <a:r>
              <a:rPr lang="en-US" sz="1700" dirty="0"/>
              <a:t> </a:t>
            </a:r>
          </a:p>
          <a:p>
            <a:pPr marL="742950" lvl="1" indent="-285750">
              <a:buFont typeface="Arial" panose="020B0604020202020204" pitchFamily="34" charset="0"/>
              <a:buChar char="•"/>
            </a:pPr>
            <a:r>
              <a:rPr lang="en-US" sz="1600" dirty="0"/>
              <a:t>“We work closely with producers.” (</a:t>
            </a:r>
            <a:r>
              <a:rPr lang="en-US" sz="1600" b="1" i="1" dirty="0">
                <a:solidFill>
                  <a:srgbClr val="FF0000"/>
                </a:solidFill>
              </a:rPr>
              <a:t>not good</a:t>
            </a:r>
            <a:r>
              <a:rPr lang="en-US" sz="1600" dirty="0"/>
              <a:t>) </a:t>
            </a:r>
          </a:p>
          <a:p>
            <a:pPr marL="742950" lvl="1" indent="-285750">
              <a:buFont typeface="Arial" panose="020B0604020202020204" pitchFamily="34" charset="0"/>
              <a:buChar char="•"/>
            </a:pPr>
            <a:r>
              <a:rPr lang="en-US" sz="1600" dirty="0"/>
              <a:t>“For the past 5 years, we’ve provided training, advanced credit ( 50% ), and purchased all products at competitive prices from producers. (</a:t>
            </a:r>
            <a:r>
              <a:rPr lang="en-US" sz="1600" b="1" i="1" dirty="0">
                <a:solidFill>
                  <a:srgbClr val="00B050"/>
                </a:solidFill>
              </a:rPr>
              <a:t>good</a:t>
            </a:r>
            <a:r>
              <a:rPr lang="en-US" sz="1600" dirty="0"/>
              <a:t>)</a:t>
            </a:r>
          </a:p>
          <a:p>
            <a:pPr lvl="1"/>
            <a:r>
              <a:rPr lang="en-US" sz="1600" dirty="0"/>
              <a:t> </a:t>
            </a:r>
          </a:p>
          <a:p>
            <a:pPr marL="285750" indent="-285750">
              <a:buFont typeface="Arial" panose="020B0604020202020204" pitchFamily="34" charset="0"/>
              <a:buChar char="•"/>
            </a:pPr>
            <a:r>
              <a:rPr lang="en-US" sz="1700" b="1" dirty="0"/>
              <a:t>#2. Cost-benefits considerations</a:t>
            </a:r>
          </a:p>
          <a:p>
            <a:pPr marL="742950" lvl="1" indent="-285750">
              <a:buFont typeface="Arial" panose="020B0604020202020204" pitchFamily="34" charset="0"/>
              <a:buChar char="•"/>
            </a:pPr>
            <a:r>
              <a:rPr lang="en-US" sz="1600" dirty="0"/>
              <a:t>“With PARE’s  $80,000 support, we can extend $300,000 in credit to 1,000 producers,  empowering them to double their sales. (</a:t>
            </a:r>
            <a:r>
              <a:rPr lang="en-US" sz="1600" b="1" i="1" dirty="0">
                <a:solidFill>
                  <a:srgbClr val="00B050"/>
                </a:solidFill>
              </a:rPr>
              <a:t>good</a:t>
            </a:r>
            <a:r>
              <a:rPr lang="en-US" sz="1600" dirty="0"/>
              <a:t>) </a:t>
            </a:r>
          </a:p>
          <a:p>
            <a:pPr marL="742950" lvl="1" indent="-285750">
              <a:buFont typeface="Arial" panose="020B0604020202020204" pitchFamily="34" charset="0"/>
              <a:buChar char="•"/>
            </a:pPr>
            <a:r>
              <a:rPr lang="en-US" sz="1600" dirty="0"/>
              <a:t>“PARE’s support will help us grow our business to offer more services.” (</a:t>
            </a:r>
            <a:r>
              <a:rPr lang="en-US" sz="1600" b="1" i="1" dirty="0">
                <a:solidFill>
                  <a:srgbClr val="FF0000"/>
                </a:solidFill>
              </a:rPr>
              <a:t>bad</a:t>
            </a:r>
            <a:r>
              <a:rPr lang="en-US" sz="1600" dirty="0"/>
              <a:t>)</a:t>
            </a:r>
          </a:p>
          <a:p>
            <a:pPr lvl="1"/>
            <a:endParaRPr lang="en-US" sz="1700" b="1" dirty="0"/>
          </a:p>
          <a:p>
            <a:pPr marL="285750" indent="-285750">
              <a:buFont typeface="Arial" panose="020B0604020202020204" pitchFamily="34" charset="0"/>
              <a:buChar char="•"/>
            </a:pPr>
            <a:r>
              <a:rPr lang="en-US" sz="1700" b="1" dirty="0"/>
              <a:t>#3. Demonstrate a profound, not superficial, understanding of the problem</a:t>
            </a:r>
          </a:p>
          <a:p>
            <a:pPr marL="742950" lvl="1" indent="-285750">
              <a:buFont typeface="Arial" panose="020B0604020202020204" pitchFamily="34" charset="0"/>
              <a:buChar char="•"/>
            </a:pPr>
            <a:r>
              <a:rPr lang="en-US" sz="1600" dirty="0"/>
              <a:t>“Market access is becoming increasingly limited, and products remain unsold.” (</a:t>
            </a:r>
            <a:r>
              <a:rPr lang="en-US" sz="1600" b="1" i="1" dirty="0">
                <a:solidFill>
                  <a:srgbClr val="FF0000"/>
                </a:solidFill>
              </a:rPr>
              <a:t>bad</a:t>
            </a:r>
            <a:r>
              <a:rPr lang="en-US" sz="1600" dirty="0"/>
              <a:t>)</a:t>
            </a:r>
          </a:p>
          <a:p>
            <a:pPr marL="742950" lvl="1" indent="-285750">
              <a:buFont typeface="Arial" panose="020B0604020202020204" pitchFamily="34" charset="0"/>
              <a:buChar char="•"/>
            </a:pPr>
            <a:r>
              <a:rPr lang="en-US" sz="1600" dirty="0">
                <a:latin typeface="Arial"/>
                <a:cs typeface="Arial"/>
              </a:rPr>
              <a:t>“Migratory pressure from the Biden program, and negative perception of the income generating potential of the livestock sector contributes to weak youth involvement.” (</a:t>
            </a:r>
            <a:r>
              <a:rPr lang="en-US" sz="1600" b="1" i="1" dirty="0">
                <a:solidFill>
                  <a:srgbClr val="00B050"/>
                </a:solidFill>
                <a:latin typeface="Arial"/>
                <a:cs typeface="Arial"/>
              </a:rPr>
              <a:t>good</a:t>
            </a:r>
            <a:r>
              <a:rPr lang="en-US" sz="1600" dirty="0">
                <a:latin typeface="Arial"/>
                <a:cs typeface="Arial"/>
              </a:rPr>
              <a:t>)</a:t>
            </a:r>
          </a:p>
        </p:txBody>
      </p:sp>
      <p:sp>
        <p:nvSpPr>
          <p:cNvPr id="5" name="Rectangle 2">
            <a:extLst>
              <a:ext uri="{FF2B5EF4-FFF2-40B4-BE49-F238E27FC236}">
                <a16:creationId xmlns:a16="http://schemas.microsoft.com/office/drawing/2014/main" id="{F154252F-D2C3-9D3D-AF41-D366F7FE8E71}"/>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100" b="0" i="0" u="none" strike="noStrike" cap="none" normalizeH="0" baseline="0">
                <a:ln>
                  <a:noFill/>
                </a:ln>
                <a:solidFill>
                  <a:srgbClr val="E8EAED"/>
                </a:solidFill>
                <a:effectLst/>
                <a:latin typeface="inherit"/>
              </a:rPr>
              <a:t>Konsiderasyon kle lè élaboration pwopozisyon</a:t>
            </a:r>
            <a:endParaRPr kumimoji="0" lang="en-US" altLang="en-U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22194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E20159F-77E1-0902-B53A-01201C2CB775}"/>
              </a:ext>
            </a:extLst>
          </p:cNvPr>
          <p:cNvSpPr>
            <a:spLocks noGrp="1"/>
          </p:cNvSpPr>
          <p:nvPr>
            <p:ph type="body" sz="quarter" idx="10"/>
          </p:nvPr>
        </p:nvSpPr>
        <p:spPr>
          <a:xfrm>
            <a:off x="627224" y="1822731"/>
            <a:ext cx="8101013" cy="4028565"/>
          </a:xfrm>
        </p:spPr>
        <p:txBody>
          <a:bodyPr lIns="91440" tIns="45720" rIns="91440" bIns="45720" anchor="t"/>
          <a:lstStyle/>
          <a:p>
            <a:pPr marL="285750" indent="-285750">
              <a:buFont typeface="Arial" panose="020B0604020202020204" pitchFamily="34" charset="0"/>
              <a:buChar char="•"/>
            </a:pPr>
            <a:r>
              <a:rPr lang="en-US" sz="1700" b="1" dirty="0"/>
              <a:t>#4. Solutions proposed must directly address Identified problems</a:t>
            </a:r>
            <a:endParaRPr lang="en-US" sz="1700" dirty="0"/>
          </a:p>
          <a:p>
            <a:pPr marL="742950" lvl="1" indent="-285750">
              <a:buFont typeface="Arial" panose="020B0604020202020204" pitchFamily="34" charset="0"/>
              <a:buChar char="•"/>
            </a:pPr>
            <a:r>
              <a:rPr lang="en-US" sz="1600" dirty="0">
                <a:latin typeface="Arial"/>
                <a:cs typeface="Arial"/>
              </a:rPr>
              <a:t>“We will require 5 three-wheeled motorcycles to pick up products from producers in 5 communes.” (</a:t>
            </a:r>
            <a:r>
              <a:rPr lang="en-US" sz="1600" b="1" i="1" dirty="0">
                <a:solidFill>
                  <a:srgbClr val="00B050"/>
                </a:solidFill>
                <a:latin typeface="Arial"/>
                <a:cs typeface="Arial"/>
              </a:rPr>
              <a:t>good</a:t>
            </a:r>
            <a:r>
              <a:rPr lang="en-US" sz="1600" dirty="0">
                <a:latin typeface="Arial"/>
                <a:cs typeface="Arial"/>
              </a:rPr>
              <a:t>) </a:t>
            </a:r>
          </a:p>
          <a:p>
            <a:pPr marL="742950" lvl="1" indent="-285750">
              <a:buFont typeface="Arial" panose="020B0604020202020204" pitchFamily="34" charset="0"/>
              <a:buChar char="•"/>
            </a:pPr>
            <a:r>
              <a:rPr lang="en-US" sz="1600" dirty="0"/>
              <a:t>“With PARE’s support, we can purchase more from producers. (</a:t>
            </a:r>
            <a:r>
              <a:rPr lang="en-US" sz="1600" b="1" i="1" dirty="0">
                <a:solidFill>
                  <a:srgbClr val="FF0000"/>
                </a:solidFill>
              </a:rPr>
              <a:t>Bad</a:t>
            </a:r>
            <a:r>
              <a:rPr lang="en-US" sz="1600" dirty="0"/>
              <a:t>)</a:t>
            </a:r>
          </a:p>
          <a:p>
            <a:pPr lvl="1"/>
            <a:r>
              <a:rPr lang="en-US" sz="1600" dirty="0"/>
              <a:t> </a:t>
            </a:r>
          </a:p>
          <a:p>
            <a:pPr marL="285750" indent="-285750">
              <a:buFont typeface="Arial" panose="020B0604020202020204" pitchFamily="34" charset="0"/>
              <a:buChar char="•"/>
            </a:pPr>
            <a:r>
              <a:rPr lang="en-US" sz="1700" b="1" dirty="0"/>
              <a:t>#5. Demonstrate why you are best positioned to lead this activity. </a:t>
            </a:r>
          </a:p>
          <a:p>
            <a:pPr marL="742950" lvl="1" indent="-285750">
              <a:buFont typeface="Arial" panose="020B0604020202020204" pitchFamily="34" charset="0"/>
              <a:buChar char="•"/>
            </a:pPr>
            <a:r>
              <a:rPr lang="en-US" sz="1700" dirty="0">
                <a:highlight>
                  <a:srgbClr val="FFFF00"/>
                </a:highlight>
              </a:rPr>
              <a:t>Refer to the first example on the previous page.</a:t>
            </a:r>
            <a:endParaRPr lang="en-US" sz="1700" b="1" dirty="0"/>
          </a:p>
          <a:p>
            <a:pPr marL="285750" indent="-285750">
              <a:buFont typeface="Arial" panose="020B0604020202020204" pitchFamily="34" charset="0"/>
              <a:buChar char="•"/>
            </a:pPr>
            <a:endParaRPr lang="en-US" sz="1600" b="1" dirty="0">
              <a:highlight>
                <a:srgbClr val="FFFF00"/>
              </a:highlight>
            </a:endParaRPr>
          </a:p>
          <a:p>
            <a:pPr marL="285750" indent="-285750">
              <a:buFont typeface="Arial" panose="020B0604020202020204" pitchFamily="34" charset="0"/>
              <a:buChar char="•"/>
            </a:pPr>
            <a:endParaRPr lang="en-US" sz="1600" b="1" dirty="0">
              <a:highlight>
                <a:srgbClr val="FFFF00"/>
              </a:highlight>
            </a:endParaRPr>
          </a:p>
        </p:txBody>
      </p:sp>
    </p:spTree>
    <p:extLst>
      <p:ext uri="{BB962C8B-B14F-4D97-AF65-F5344CB8AC3E}">
        <p14:creationId xmlns:p14="http://schemas.microsoft.com/office/powerpoint/2010/main" val="250442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A39A73-888B-728A-B513-75AED830AA42}"/>
              </a:ext>
            </a:extLst>
          </p:cNvPr>
          <p:cNvSpPr>
            <a:spLocks noGrp="1"/>
          </p:cNvSpPr>
          <p:nvPr>
            <p:ph type="title"/>
          </p:nvPr>
        </p:nvSpPr>
        <p:spPr>
          <a:xfrm>
            <a:off x="457200" y="1035672"/>
            <a:ext cx="8229600" cy="597049"/>
          </a:xfrm>
        </p:spPr>
        <p:txBody>
          <a:bodyPr/>
          <a:lstStyle/>
          <a:p>
            <a:pPr algn="ctr"/>
            <a:r>
              <a:rPr lang="en-US" altLang="en-US" dirty="0"/>
              <a:t>Common Mistakes to avoid</a:t>
            </a:r>
            <a:endParaRPr lang="en-US" dirty="0"/>
          </a:p>
        </p:txBody>
      </p:sp>
      <p:sp>
        <p:nvSpPr>
          <p:cNvPr id="3" name="Text Placeholder 2">
            <a:extLst>
              <a:ext uri="{FF2B5EF4-FFF2-40B4-BE49-F238E27FC236}">
                <a16:creationId xmlns:a16="http://schemas.microsoft.com/office/drawing/2014/main" id="{0E20159F-77E1-0902-B53A-01201C2CB775}"/>
              </a:ext>
            </a:extLst>
          </p:cNvPr>
          <p:cNvSpPr>
            <a:spLocks noGrp="1"/>
          </p:cNvSpPr>
          <p:nvPr>
            <p:ph type="body" sz="quarter" idx="10"/>
          </p:nvPr>
        </p:nvSpPr>
        <p:spPr>
          <a:xfrm>
            <a:off x="133350" y="1632721"/>
            <a:ext cx="8988545" cy="4028565"/>
          </a:xfrm>
        </p:spPr>
        <p:txBody>
          <a:bodyPr lIns="91440" tIns="45720" rIns="91440" bIns="45720" anchor="t"/>
          <a:lstStyle/>
          <a:p>
            <a:r>
              <a:rPr lang="en-US" sz="1700" b="1" dirty="0"/>
              <a:t>#1. </a:t>
            </a:r>
            <a:r>
              <a:rPr lang="en-US" sz="1600" b="1" dirty="0"/>
              <a:t>Proposing Activities Outside Core Competence</a:t>
            </a:r>
            <a:r>
              <a:rPr lang="en-US" sz="1600" dirty="0"/>
              <a:t>: Stay within your area of expertise.</a:t>
            </a:r>
          </a:p>
          <a:p>
            <a:endParaRPr lang="en-US" sz="1600" dirty="0"/>
          </a:p>
          <a:p>
            <a:r>
              <a:rPr lang="en-US" sz="1700" b="1" dirty="0"/>
              <a:t>#2. </a:t>
            </a:r>
            <a:r>
              <a:rPr lang="en-US" sz="1600" b="1" dirty="0"/>
              <a:t>The proposed business model or solution to address the problem is not innovative</a:t>
            </a:r>
            <a:endParaRPr lang="en-US" sz="1700" b="1" dirty="0"/>
          </a:p>
          <a:p>
            <a:pPr marL="742950" lvl="1" indent="-285750">
              <a:buFont typeface="Arial" panose="020B0604020202020204" pitchFamily="34" charset="0"/>
              <a:buChar char="•"/>
            </a:pPr>
            <a:r>
              <a:rPr lang="en-US" sz="1600" i="1" dirty="0"/>
              <a:t> Agrodealers -</a:t>
            </a:r>
            <a:r>
              <a:rPr lang="en-US" sz="1600" dirty="0"/>
              <a:t>&gt; “…We need more funds to maintain stock and sell more regularly to producers.” (</a:t>
            </a:r>
            <a:r>
              <a:rPr lang="en-US" sz="1600" b="1" i="1" dirty="0">
                <a:solidFill>
                  <a:srgbClr val="FF0000"/>
                </a:solidFill>
              </a:rPr>
              <a:t>Bad</a:t>
            </a:r>
            <a:r>
              <a:rPr lang="en-US" sz="1600" dirty="0"/>
              <a:t>) </a:t>
            </a:r>
          </a:p>
          <a:p>
            <a:pPr marL="742950" lvl="1" indent="-285750">
              <a:buFont typeface="Arial" panose="020B0604020202020204" pitchFamily="34" charset="0"/>
              <a:buChar char="•"/>
            </a:pPr>
            <a:r>
              <a:rPr lang="en-US" sz="1600" dirty="0"/>
              <a:t>“ With PARE’s initial support, we will implement a client loyalty program offering vet agents a 10% discount for purchases over 50 USD.” (</a:t>
            </a:r>
            <a:r>
              <a:rPr lang="en-US" sz="1600" b="1" i="1" dirty="0">
                <a:solidFill>
                  <a:srgbClr val="00B050"/>
                </a:solidFill>
              </a:rPr>
              <a:t>good</a:t>
            </a:r>
            <a:r>
              <a:rPr lang="en-US" sz="1600" dirty="0"/>
              <a:t>)</a:t>
            </a:r>
          </a:p>
          <a:p>
            <a:pPr marL="742950" lvl="1"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700" b="1" dirty="0">
                <a:latin typeface="Arial"/>
                <a:cs typeface="Arial"/>
              </a:rPr>
              <a:t>#3. </a:t>
            </a:r>
            <a:r>
              <a:rPr lang="en-US" sz="1600" b="1" dirty="0">
                <a:latin typeface="Arial"/>
                <a:cs typeface="Arial"/>
              </a:rPr>
              <a:t>Unrealistic Project Proposals</a:t>
            </a:r>
          </a:p>
          <a:p>
            <a:pPr marL="742950" lvl="1" indent="-285750">
              <a:buFont typeface="Arial" panose="020B0604020202020204" pitchFamily="34" charset="0"/>
              <a:buChar char="•"/>
            </a:pPr>
            <a:r>
              <a:rPr lang="en-US" sz="1600" dirty="0">
                <a:latin typeface="Arial"/>
                <a:cs typeface="Arial"/>
              </a:rPr>
              <a:t>Example: </a:t>
            </a:r>
            <a:r>
              <a:rPr lang="en-US" sz="1600" i="1" dirty="0">
                <a:latin typeface="Arial"/>
                <a:cs typeface="Arial"/>
              </a:rPr>
              <a:t>You are requesting support to install a poultry feed manufacturing plant valued at $250,000. However</a:t>
            </a:r>
            <a:r>
              <a:rPr lang="en-US" sz="1600" dirty="0">
                <a:latin typeface="Arial"/>
                <a:cs typeface="Arial"/>
              </a:rPr>
              <a:t>:</a:t>
            </a:r>
            <a:endParaRPr lang="en-US" sz="1600" dirty="0"/>
          </a:p>
          <a:p>
            <a:pPr marL="1200150" lvl="2" indent="-285750">
              <a:buFont typeface="Arial" panose="020B0604020202020204" pitchFamily="34" charset="0"/>
              <a:buChar char="•"/>
            </a:pPr>
            <a:r>
              <a:rPr lang="en-US" sz="1600" dirty="0"/>
              <a:t>You have not previously set up even a small-scale feed manufacturing facility.</a:t>
            </a:r>
          </a:p>
          <a:p>
            <a:pPr marL="1200150" lvl="2" indent="-285750">
              <a:buFont typeface="Arial" panose="020B0604020202020204" pitchFamily="34" charset="0"/>
              <a:buChar char="•"/>
            </a:pPr>
            <a:r>
              <a:rPr lang="en-US" sz="1600" dirty="0"/>
              <a:t>You currently lack the necessary technical expertise to operate such a facility.</a:t>
            </a:r>
          </a:p>
          <a:p>
            <a:pPr marL="1200150" lvl="2" indent="-285750">
              <a:buFont typeface="Arial" panose="020B0604020202020204" pitchFamily="34" charset="0"/>
              <a:buChar char="•"/>
            </a:pPr>
            <a:r>
              <a:rPr lang="en-US" sz="1600" dirty="0"/>
              <a:t>Your proposed contribution is minimal relative to the scale of your funding request.</a:t>
            </a:r>
          </a:p>
          <a:p>
            <a:pPr marL="1200150" lvl="2" indent="-285750">
              <a:buFont typeface="Arial" panose="020B0604020202020204" pitchFamily="34" charset="0"/>
              <a:buChar char="•"/>
            </a:pPr>
            <a:r>
              <a:rPr lang="en-US" sz="1600" dirty="0"/>
              <a:t>The amount requested is not commensurate with your past revenue.</a:t>
            </a:r>
          </a:p>
          <a:p>
            <a:pPr marL="1200150" lvl="2" indent="-285750">
              <a:buFont typeface="Arial" panose="020B0604020202020204" pitchFamily="34" charset="0"/>
              <a:buChar char="•"/>
            </a:pPr>
            <a:r>
              <a:rPr lang="en-US" sz="1600" dirty="0">
                <a:latin typeface="Arial"/>
                <a:cs typeface="Arial"/>
              </a:rPr>
              <a:t>A clear, sustainable plan for generating profit without PARE’s support is lacking, raising significant concerns about the proposal's viability</a:t>
            </a:r>
            <a:r>
              <a:rPr lang="en-US" sz="1600" dirty="0">
                <a:latin typeface="Arial"/>
                <a:cs typeface="Arial"/>
                <a:sym typeface="Wingdings" panose="05000000000000000000" pitchFamily="2" charset="2"/>
              </a:rPr>
              <a:t> </a:t>
            </a:r>
            <a:r>
              <a:rPr lang="en-US" sz="1600" b="1" dirty="0">
                <a:latin typeface="Arial"/>
                <a:cs typeface="Arial"/>
                <a:sym typeface="Wingdings" panose="05000000000000000000" pitchFamily="2" charset="2"/>
              </a:rPr>
              <a:t>BIG PROBLEM</a:t>
            </a:r>
            <a:r>
              <a:rPr lang="en-US" sz="1600" dirty="0">
                <a:latin typeface="Arial"/>
                <a:cs typeface="Arial"/>
              </a:rPr>
              <a:t>.</a:t>
            </a:r>
          </a:p>
          <a:p>
            <a:pPr marL="742950" lvl="1" indent="-285750">
              <a:buFont typeface="Arial" panose="020B0604020202020204" pitchFamily="34" charset="0"/>
              <a:buChar char="•"/>
            </a:pPr>
            <a:endParaRPr lang="en-US" sz="1600" dirty="0"/>
          </a:p>
        </p:txBody>
      </p:sp>
      <p:sp>
        <p:nvSpPr>
          <p:cNvPr id="4" name="Rectangle 1">
            <a:extLst>
              <a:ext uri="{FF2B5EF4-FFF2-40B4-BE49-F238E27FC236}">
                <a16:creationId xmlns:a16="http://schemas.microsoft.com/office/drawing/2014/main" id="{34AE5A0E-25E4-0BAA-B36B-653B7721809F}"/>
              </a:ext>
            </a:extLst>
          </p:cNvPr>
          <p:cNvSpPr>
            <a:spLocks noChangeArrowheads="1"/>
          </p:cNvSpPr>
          <p:nvPr/>
        </p:nvSpPr>
        <p:spPr bwMode="auto">
          <a:xfrm>
            <a:off x="0" y="0"/>
            <a:ext cx="9144000" cy="457200"/>
          </a:xfrm>
          <a:prstGeom prst="rect">
            <a:avLst/>
          </a:prstGeom>
          <a:solidFill>
            <a:srgbClr val="303134"/>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1109" rIns="0" bIns="-11109"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100" b="0" i="0" u="none" strike="noStrike" cap="none" normalizeH="0" baseline="0" dirty="0">
                <a:ln>
                  <a:noFill/>
                </a:ln>
                <a:solidFill>
                  <a:srgbClr val="E8EAED"/>
                </a:solidFill>
                <a:effectLst/>
                <a:latin typeface="inherit"/>
              </a:rPr>
              <a:t>ERÈ KOUMEN POU EVITE</a:t>
            </a:r>
            <a:r>
              <a:rPr kumimoji="0" lang="en-US" altLang="en-US" sz="600" b="0" i="0" u="none" strike="noStrike" cap="none" normalizeH="0" baseline="0" dirty="0">
                <a:ln>
                  <a:noFill/>
                </a:ln>
                <a:solidFill>
                  <a:schemeClr val="tx1"/>
                </a:solidFill>
                <a:effectLst/>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293396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A39A73-888B-728A-B513-75AED830AA42}"/>
              </a:ext>
            </a:extLst>
          </p:cNvPr>
          <p:cNvSpPr>
            <a:spLocks noGrp="1"/>
          </p:cNvSpPr>
          <p:nvPr>
            <p:ph type="title"/>
          </p:nvPr>
        </p:nvSpPr>
        <p:spPr>
          <a:xfrm>
            <a:off x="457200" y="1035672"/>
            <a:ext cx="8229600" cy="597049"/>
          </a:xfrm>
        </p:spPr>
        <p:txBody>
          <a:bodyPr/>
          <a:lstStyle/>
          <a:p>
            <a:pPr algn="ctr"/>
            <a:r>
              <a:rPr lang="en-US" altLang="en-US" dirty="0"/>
              <a:t>Common Mistakes to avoid</a:t>
            </a:r>
            <a:endParaRPr lang="en-US" dirty="0"/>
          </a:p>
        </p:txBody>
      </p:sp>
      <p:sp>
        <p:nvSpPr>
          <p:cNvPr id="3" name="Text Placeholder 2">
            <a:extLst>
              <a:ext uri="{FF2B5EF4-FFF2-40B4-BE49-F238E27FC236}">
                <a16:creationId xmlns:a16="http://schemas.microsoft.com/office/drawing/2014/main" id="{0E20159F-77E1-0902-B53A-01201C2CB775}"/>
              </a:ext>
            </a:extLst>
          </p:cNvPr>
          <p:cNvSpPr>
            <a:spLocks noGrp="1"/>
          </p:cNvSpPr>
          <p:nvPr>
            <p:ph type="body" sz="quarter" idx="10"/>
          </p:nvPr>
        </p:nvSpPr>
        <p:spPr>
          <a:xfrm>
            <a:off x="133350" y="1632721"/>
            <a:ext cx="8988545" cy="4028565"/>
          </a:xfrm>
        </p:spPr>
        <p:txBody>
          <a:bodyPr lIns="91440" tIns="45720" rIns="91440" bIns="45720" anchor="t"/>
          <a:lstStyle/>
          <a:p>
            <a:r>
              <a:rPr lang="en-US" sz="1700" b="1" dirty="0"/>
              <a:t>#6. </a:t>
            </a:r>
            <a:r>
              <a:rPr lang="fr-FR" sz="1600" b="1" dirty="0"/>
              <a:t>No start-up. </a:t>
            </a:r>
            <a:r>
              <a:rPr lang="en-US" sz="1600" dirty="0"/>
              <a:t>If your project is a start-up, it should be an innovative model with scaling potential.</a:t>
            </a:r>
          </a:p>
          <a:p>
            <a:endParaRPr lang="en-US" sz="1600" dirty="0"/>
          </a:p>
          <a:p>
            <a:r>
              <a:rPr lang="en-US" sz="1700" b="1" dirty="0">
                <a:latin typeface="Arial"/>
                <a:cs typeface="Arial"/>
              </a:rPr>
              <a:t>#7 . Construction activities</a:t>
            </a:r>
          </a:p>
          <a:p>
            <a:pPr marL="1200150" lvl="2" indent="-285750">
              <a:buFont typeface="Arial" panose="020B0604020202020204" pitchFamily="34" charset="0"/>
              <a:buChar char="•"/>
            </a:pPr>
            <a:r>
              <a:rPr lang="fr-FR" sz="1600" dirty="0">
                <a:latin typeface="Arial"/>
                <a:cs typeface="Arial"/>
              </a:rPr>
              <a:t>Construction </a:t>
            </a:r>
            <a:r>
              <a:rPr lang="fr-FR" sz="1600" dirty="0" err="1">
                <a:latin typeface="Arial"/>
                <a:cs typeface="Arial"/>
              </a:rPr>
              <a:t>activities</a:t>
            </a:r>
            <a:r>
              <a:rPr lang="fr-FR" sz="1600" dirty="0">
                <a:latin typeface="Arial"/>
                <a:cs typeface="Arial"/>
              </a:rPr>
              <a:t> </a:t>
            </a:r>
            <a:r>
              <a:rPr lang="fr-FR" sz="1600" dirty="0" err="1">
                <a:latin typeface="Arial"/>
                <a:cs typeface="Arial"/>
              </a:rPr>
              <a:t>may</a:t>
            </a:r>
            <a:r>
              <a:rPr lang="fr-FR" sz="1600" dirty="0">
                <a:latin typeface="Arial"/>
                <a:cs typeface="Arial"/>
              </a:rPr>
              <a:t> not </a:t>
            </a:r>
            <a:r>
              <a:rPr lang="fr-FR" sz="1600" dirty="0" err="1">
                <a:latin typeface="Arial"/>
                <a:cs typeface="Arial"/>
              </a:rPr>
              <a:t>be</a:t>
            </a:r>
            <a:r>
              <a:rPr lang="fr-FR" sz="1600" dirty="0">
                <a:latin typeface="Arial"/>
                <a:cs typeface="Arial"/>
              </a:rPr>
              <a:t> </a:t>
            </a:r>
            <a:r>
              <a:rPr lang="fr-FR" sz="1600" dirty="0" err="1">
                <a:latin typeface="Arial"/>
                <a:cs typeface="Arial"/>
              </a:rPr>
              <a:t>covered</a:t>
            </a:r>
            <a:r>
              <a:rPr lang="fr-FR" sz="1600" dirty="0">
                <a:latin typeface="Arial"/>
                <a:cs typeface="Arial"/>
              </a:rPr>
              <a:t> by </a:t>
            </a:r>
            <a:r>
              <a:rPr lang="fr-FR" sz="1600" dirty="0" err="1">
                <a:latin typeface="Arial"/>
                <a:cs typeface="Arial"/>
              </a:rPr>
              <a:t>PARE's</a:t>
            </a:r>
            <a:r>
              <a:rPr lang="fr-FR" sz="1600" dirty="0">
                <a:latin typeface="Arial"/>
                <a:cs typeface="Arial"/>
              </a:rPr>
              <a:t> </a:t>
            </a:r>
            <a:r>
              <a:rPr lang="fr-FR" sz="1600" dirty="0" err="1">
                <a:latin typeface="Arial"/>
                <a:cs typeface="Arial"/>
              </a:rPr>
              <a:t>funds</a:t>
            </a:r>
            <a:r>
              <a:rPr lang="fr-FR" sz="1600" dirty="0">
                <a:latin typeface="Arial"/>
                <a:cs typeface="Arial"/>
              </a:rPr>
              <a:t> but </a:t>
            </a:r>
            <a:r>
              <a:rPr lang="fr-FR" sz="1600" dirty="0" err="1">
                <a:latin typeface="Arial"/>
                <a:cs typeface="Arial"/>
              </a:rPr>
              <a:t>may</a:t>
            </a:r>
            <a:r>
              <a:rPr lang="fr-FR" sz="1600" dirty="0">
                <a:latin typeface="Arial"/>
                <a:cs typeface="Arial"/>
              </a:rPr>
              <a:t> </a:t>
            </a:r>
            <a:r>
              <a:rPr lang="fr-FR" sz="1600" dirty="0" err="1">
                <a:latin typeface="Arial"/>
                <a:cs typeface="Arial"/>
              </a:rPr>
              <a:t>be</a:t>
            </a:r>
            <a:r>
              <a:rPr lang="fr-FR" sz="1600" dirty="0">
                <a:latin typeface="Arial"/>
                <a:cs typeface="Arial"/>
              </a:rPr>
              <a:t> a </a:t>
            </a:r>
            <a:r>
              <a:rPr lang="fr-FR" sz="1600" dirty="0" err="1">
                <a:latin typeface="Arial"/>
                <a:cs typeface="Arial"/>
              </a:rPr>
              <a:t>partner’s</a:t>
            </a:r>
            <a:r>
              <a:rPr lang="fr-FR" sz="1600" dirty="0">
                <a:latin typeface="Arial"/>
                <a:cs typeface="Arial"/>
              </a:rPr>
              <a:t> </a:t>
            </a:r>
            <a:r>
              <a:rPr lang="fr-FR" sz="1600" dirty="0" err="1">
                <a:latin typeface="Arial"/>
                <a:cs typeface="Arial"/>
              </a:rPr>
              <a:t>investment</a:t>
            </a:r>
            <a:r>
              <a:rPr lang="fr-FR" sz="1600" dirty="0">
                <a:latin typeface="Arial"/>
                <a:cs typeface="Arial"/>
              </a:rPr>
              <a:t> </a:t>
            </a:r>
          </a:p>
          <a:p>
            <a:pPr lvl="2"/>
            <a:endParaRPr lang="en-US" sz="1600" dirty="0"/>
          </a:p>
          <a:p>
            <a:pPr marL="742950" lvl="1" indent="-285750">
              <a:buFont typeface="Arial" panose="020B0604020202020204" pitchFamily="34" charset="0"/>
              <a:buChar char="•"/>
            </a:pPr>
            <a:endParaRPr lang="fr-FR" sz="1600" dirty="0"/>
          </a:p>
          <a:p>
            <a:pPr marL="742950" lvl="1" indent="-285750">
              <a:buFont typeface="Arial" panose="020B0604020202020204" pitchFamily="34" charset="0"/>
              <a:buChar char="•"/>
            </a:pPr>
            <a:endParaRPr lang="en-US" sz="1600" dirty="0"/>
          </a:p>
        </p:txBody>
      </p:sp>
      <p:sp>
        <p:nvSpPr>
          <p:cNvPr id="4" name="Rectangle 1">
            <a:extLst>
              <a:ext uri="{FF2B5EF4-FFF2-40B4-BE49-F238E27FC236}">
                <a16:creationId xmlns:a16="http://schemas.microsoft.com/office/drawing/2014/main" id="{34AE5A0E-25E4-0BAA-B36B-653B7721809F}"/>
              </a:ext>
            </a:extLst>
          </p:cNvPr>
          <p:cNvSpPr>
            <a:spLocks noChangeArrowheads="1"/>
          </p:cNvSpPr>
          <p:nvPr/>
        </p:nvSpPr>
        <p:spPr bwMode="auto">
          <a:xfrm>
            <a:off x="0" y="0"/>
            <a:ext cx="9144000" cy="457200"/>
          </a:xfrm>
          <a:prstGeom prst="rect">
            <a:avLst/>
          </a:prstGeom>
          <a:solidFill>
            <a:srgbClr val="303134"/>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1109" rIns="0" bIns="-11109"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100" b="0" i="0" u="none" strike="noStrike" cap="none" normalizeH="0" baseline="0" dirty="0">
                <a:ln>
                  <a:noFill/>
                </a:ln>
                <a:solidFill>
                  <a:srgbClr val="E8EAED"/>
                </a:solidFill>
                <a:effectLst/>
                <a:latin typeface="inherit"/>
              </a:rPr>
              <a:t>ERÈ KOUMEN POU EVITE</a:t>
            </a:r>
            <a:r>
              <a:rPr kumimoji="0" lang="en-US" altLang="en-US" sz="600" b="0" i="0" u="none" strike="noStrike" cap="none" normalizeH="0" baseline="0" dirty="0">
                <a:ln>
                  <a:noFill/>
                </a:ln>
                <a:solidFill>
                  <a:schemeClr val="tx1"/>
                </a:solidFill>
                <a:effectLst/>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502816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a:xfrm>
            <a:off x="452438" y="5175081"/>
            <a:ext cx="8186737" cy="502705"/>
          </a:xfrm>
        </p:spPr>
        <p:txBody>
          <a:bodyPr/>
          <a:lstStyle/>
          <a:p>
            <a:endParaRPr lang="en-US" sz="2800" dirty="0"/>
          </a:p>
        </p:txBody>
      </p:sp>
      <p:sp>
        <p:nvSpPr>
          <p:cNvPr id="6" name="Text Placeholder 5"/>
          <p:cNvSpPr>
            <a:spLocks noGrp="1"/>
          </p:cNvSpPr>
          <p:nvPr>
            <p:ph type="body" sz="quarter" idx="14"/>
          </p:nvPr>
        </p:nvSpPr>
        <p:spPr>
          <a:xfrm>
            <a:off x="588724" y="1709019"/>
            <a:ext cx="8050452" cy="3126027"/>
          </a:xfrm>
        </p:spPr>
        <p:txBody>
          <a:bodyPr/>
          <a:lstStyle/>
          <a:p>
            <a:endParaRPr lang="fr-FR" sz="4000" b="1" dirty="0">
              <a:solidFill>
                <a:schemeClr val="tx1"/>
              </a:solidFill>
              <a:latin typeface="Gill Sans MT" panose="020B0502020104020203" pitchFamily="34" charset="0"/>
            </a:endParaRPr>
          </a:p>
          <a:p>
            <a:r>
              <a:rPr lang="fr-FR" sz="4000" b="1" dirty="0" err="1">
                <a:solidFill>
                  <a:schemeClr val="tx1"/>
                </a:solidFill>
                <a:latin typeface="Gill Sans MT" panose="020B0502020104020203" pitchFamily="34" charset="0"/>
              </a:rPr>
              <a:t>Thank</a:t>
            </a:r>
            <a:r>
              <a:rPr lang="fr-FR" sz="4000" b="1" dirty="0">
                <a:solidFill>
                  <a:schemeClr val="tx1"/>
                </a:solidFill>
                <a:latin typeface="Gill Sans MT" panose="020B0502020104020203" pitchFamily="34" charset="0"/>
              </a:rPr>
              <a:t> </a:t>
            </a:r>
            <a:r>
              <a:rPr lang="fr-FR" sz="4000" b="1">
                <a:solidFill>
                  <a:schemeClr val="tx1"/>
                </a:solidFill>
                <a:latin typeface="Gill Sans MT" panose="020B0502020104020203" pitchFamily="34" charset="0"/>
              </a:rPr>
              <a:t>you</a:t>
            </a:r>
            <a:endParaRPr lang="en-US" sz="4000" b="1" dirty="0">
              <a:solidFill>
                <a:schemeClr val="tx1"/>
              </a:solidFill>
              <a:latin typeface="Gill Sans MT" panose="020B0502020104020203" pitchFamily="34" charset="0"/>
            </a:endParaRPr>
          </a:p>
        </p:txBody>
      </p:sp>
    </p:spTree>
    <p:extLst>
      <p:ext uri="{BB962C8B-B14F-4D97-AF65-F5344CB8AC3E}">
        <p14:creationId xmlns:p14="http://schemas.microsoft.com/office/powerpoint/2010/main" val="37337067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23"/>
        <p:cNvGrpSpPr/>
        <p:nvPr/>
      </p:nvGrpSpPr>
      <p:grpSpPr>
        <a:xfrm>
          <a:off x="0" y="0"/>
          <a:ext cx="0" cy="0"/>
          <a:chOff x="0" y="0"/>
          <a:chExt cx="0" cy="0"/>
        </a:xfrm>
      </p:grpSpPr>
    </p:spTree>
    <p:extLst>
      <p:ext uri="{BB962C8B-B14F-4D97-AF65-F5344CB8AC3E}">
        <p14:creationId xmlns:p14="http://schemas.microsoft.com/office/powerpoint/2010/main" val="15923843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person walking in a field with a canister&#10;&#10;Description automatically generated">
            <a:extLst>
              <a:ext uri="{FF2B5EF4-FFF2-40B4-BE49-F238E27FC236}">
                <a16:creationId xmlns:a16="http://schemas.microsoft.com/office/drawing/2014/main" id="{961C7031-22A3-37E3-2E45-48CB080DD9A6}"/>
              </a:ext>
            </a:extLst>
          </p:cNvPr>
          <p:cNvPicPr>
            <a:picLocks noGrp="1" noChangeAspect="1"/>
          </p:cNvPicPr>
          <p:nvPr>
            <p:ph type="pic" sz="quarter" idx="11"/>
          </p:nvPr>
        </p:nvPicPr>
        <p:blipFill>
          <a:blip r:embed="rId2"/>
          <a:srcRect l="17525" r="17525"/>
          <a:stretch>
            <a:fillRect/>
          </a:stretch>
        </p:blipFill>
        <p:spPr>
          <a:xfrm>
            <a:off x="4027468" y="1069226"/>
            <a:ext cx="5106257" cy="5760142"/>
          </a:xfrm>
        </p:spPr>
      </p:pic>
      <p:sp>
        <p:nvSpPr>
          <p:cNvPr id="2" name="Title 1">
            <a:extLst>
              <a:ext uri="{FF2B5EF4-FFF2-40B4-BE49-F238E27FC236}">
                <a16:creationId xmlns:a16="http://schemas.microsoft.com/office/drawing/2014/main" id="{2B5D46BA-6992-3BDF-B6E7-1806E057E39A}"/>
              </a:ext>
            </a:extLst>
          </p:cNvPr>
          <p:cNvSpPr>
            <a:spLocks noGrp="1"/>
          </p:cNvSpPr>
          <p:nvPr>
            <p:ph type="title"/>
          </p:nvPr>
        </p:nvSpPr>
        <p:spPr/>
        <p:txBody>
          <a:bodyPr/>
          <a:lstStyle/>
          <a:p>
            <a:pPr algn="l"/>
            <a:r>
              <a:rPr lang="en-US" dirty="0">
                <a:latin typeface="Gill Sans MT" panose="020B0502020104020203" pitchFamily="34" charset="0"/>
              </a:rPr>
              <a:t>Overview </a:t>
            </a:r>
          </a:p>
        </p:txBody>
      </p:sp>
      <p:sp>
        <p:nvSpPr>
          <p:cNvPr id="3" name="Text Placeholder 2">
            <a:extLst>
              <a:ext uri="{FF2B5EF4-FFF2-40B4-BE49-F238E27FC236}">
                <a16:creationId xmlns:a16="http://schemas.microsoft.com/office/drawing/2014/main" id="{81225CAA-5065-B80C-321A-4E7A5109ED83}"/>
              </a:ext>
            </a:extLst>
          </p:cNvPr>
          <p:cNvSpPr>
            <a:spLocks noGrp="1"/>
          </p:cNvSpPr>
          <p:nvPr>
            <p:ph type="body" sz="quarter" idx="10"/>
          </p:nvPr>
        </p:nvSpPr>
        <p:spPr>
          <a:xfrm>
            <a:off x="5768" y="1793653"/>
            <a:ext cx="4021703" cy="4224761"/>
          </a:xfrm>
        </p:spPr>
        <p:txBody>
          <a:bodyPr/>
          <a:lstStyle/>
          <a:p>
            <a:pPr>
              <a:spcBef>
                <a:spcPts val="0"/>
              </a:spcBef>
              <a:spcAft>
                <a:spcPts val="800"/>
              </a:spcAft>
            </a:pPr>
            <a:r>
              <a:rPr lang="fr-FR" sz="2000" dirty="0">
                <a:latin typeface="Gill Sans MT" panose="020B0502020104020203" pitchFamily="34" charset="0"/>
              </a:rPr>
              <a:t>A </a:t>
            </a:r>
            <a:r>
              <a:rPr lang="fr-FR" sz="2000" b="1" dirty="0" err="1">
                <a:latin typeface="Gill Sans MT" panose="020B0502020104020203" pitchFamily="34" charset="0"/>
              </a:rPr>
              <a:t>contract</a:t>
            </a:r>
            <a:r>
              <a:rPr lang="fr-FR" sz="2000" dirty="0">
                <a:latin typeface="Gill Sans MT" panose="020B0502020104020203" pitchFamily="34" charset="0"/>
              </a:rPr>
              <a:t> </a:t>
            </a:r>
            <a:r>
              <a:rPr lang="fr-FR" sz="2000" dirty="0" err="1">
                <a:latin typeface="Gill Sans MT" panose="020B0502020104020203" pitchFamily="34" charset="0"/>
              </a:rPr>
              <a:t>from</a:t>
            </a:r>
            <a:r>
              <a:rPr lang="fr-FR" sz="2000" dirty="0">
                <a:latin typeface="Gill Sans MT" panose="020B0502020104020203" pitchFamily="34" charset="0"/>
              </a:rPr>
              <a:t> the </a:t>
            </a:r>
            <a:r>
              <a:rPr lang="fr-FR" sz="2000" dirty="0" err="1">
                <a:latin typeface="Gill Sans MT" panose="020B0502020104020203" pitchFamily="34" charset="0"/>
              </a:rPr>
              <a:t>government</a:t>
            </a:r>
            <a:r>
              <a:rPr lang="fr-FR" sz="2000" dirty="0">
                <a:latin typeface="Gill Sans MT" panose="020B0502020104020203" pitchFamily="34" charset="0"/>
              </a:rPr>
              <a:t> of the United States</a:t>
            </a:r>
          </a:p>
          <a:p>
            <a:pPr>
              <a:spcBef>
                <a:spcPts val="0"/>
              </a:spcBef>
              <a:spcAft>
                <a:spcPts val="800"/>
              </a:spcAft>
            </a:pPr>
            <a:r>
              <a:rPr lang="en-US" sz="2000" dirty="0">
                <a:latin typeface="Gill Sans MT" panose="020B0502020104020203" pitchFamily="34" charset="0"/>
              </a:rPr>
              <a:t>A </a:t>
            </a:r>
            <a:r>
              <a:rPr lang="en-US" sz="2000" b="1" dirty="0">
                <a:latin typeface="Gill Sans MT" panose="020B0502020104020203" pitchFamily="34" charset="0"/>
              </a:rPr>
              <a:t>5-year</a:t>
            </a:r>
            <a:r>
              <a:rPr lang="en-US" sz="2000" dirty="0">
                <a:latin typeface="Gill Sans MT" panose="020B0502020104020203" pitchFamily="34" charset="0"/>
              </a:rPr>
              <a:t> implementation period (January 2023 - January 2028)</a:t>
            </a:r>
          </a:p>
          <a:p>
            <a:pPr>
              <a:spcBef>
                <a:spcPts val="0"/>
              </a:spcBef>
              <a:spcAft>
                <a:spcPts val="800"/>
              </a:spcAft>
            </a:pPr>
            <a:r>
              <a:rPr lang="en-US" sz="2000" dirty="0">
                <a:latin typeface="Gill Sans MT" panose="020B0502020104020203" pitchFamily="34" charset="0"/>
              </a:rPr>
              <a:t>A </a:t>
            </a:r>
            <a:r>
              <a:rPr lang="en-US" sz="2000" b="1" dirty="0">
                <a:latin typeface="Gill Sans MT" panose="020B0502020104020203" pitchFamily="34" charset="0"/>
              </a:rPr>
              <a:t>consortium</a:t>
            </a:r>
            <a:r>
              <a:rPr lang="en-US" sz="2000" dirty="0">
                <a:latin typeface="Gill Sans MT" panose="020B0502020104020203" pitchFamily="34" charset="0"/>
              </a:rPr>
              <a:t> of 3 organizations: Land O'Lakes V37, Heifer and Papyrus</a:t>
            </a:r>
            <a:endParaRPr lang="fr-FR" dirty="0">
              <a:latin typeface="Gill Sans MT" panose="020B0502020104020203" pitchFamily="34" charset="0"/>
            </a:endParaRPr>
          </a:p>
          <a:p>
            <a:pPr>
              <a:spcBef>
                <a:spcPts val="0"/>
              </a:spcBef>
              <a:spcAft>
                <a:spcPts val="800"/>
              </a:spcAft>
            </a:pPr>
            <a:r>
              <a:rPr lang="fr-FR" sz="2000" dirty="0">
                <a:latin typeface="Gill Sans MT" panose="020B0502020104020203" pitchFamily="34" charset="0"/>
              </a:rPr>
              <a:t>A </a:t>
            </a:r>
            <a:r>
              <a:rPr lang="fr-FR" sz="2000" dirty="0" err="1">
                <a:latin typeface="Gill Sans MT" panose="020B0502020104020203" pitchFamily="34" charset="0"/>
              </a:rPr>
              <a:t>project</a:t>
            </a:r>
            <a:r>
              <a:rPr lang="fr-FR" sz="2000" dirty="0">
                <a:latin typeface="Gill Sans MT" panose="020B0502020104020203" pitchFamily="34" charset="0"/>
              </a:rPr>
              <a:t> </a:t>
            </a:r>
            <a:r>
              <a:rPr lang="fr-FR" sz="2000" dirty="0" err="1">
                <a:latin typeface="Gill Sans MT" panose="020B0502020104020203" pitchFamily="34" charset="0"/>
              </a:rPr>
              <a:t>employing</a:t>
            </a:r>
            <a:r>
              <a:rPr lang="fr-FR" sz="2000" dirty="0">
                <a:latin typeface="Gill Sans MT" panose="020B0502020104020203" pitchFamily="34" charset="0"/>
              </a:rPr>
              <a:t> a </a:t>
            </a:r>
            <a:r>
              <a:rPr lang="fr-FR" sz="2000" b="1" dirty="0" err="1">
                <a:latin typeface="Gill Sans MT" panose="020B0502020104020203" pitchFamily="34" charset="0"/>
              </a:rPr>
              <a:t>Market</a:t>
            </a:r>
            <a:r>
              <a:rPr lang="fr-FR" sz="2000" b="1" dirty="0">
                <a:latin typeface="Gill Sans MT" panose="020B0502020104020203" pitchFamily="34" charset="0"/>
              </a:rPr>
              <a:t> System </a:t>
            </a:r>
            <a:r>
              <a:rPr lang="fr-FR" sz="2000" b="1" dirty="0" err="1">
                <a:latin typeface="Gill Sans MT" panose="020B0502020104020203" pitchFamily="34" charset="0"/>
              </a:rPr>
              <a:t>Development</a:t>
            </a:r>
            <a:r>
              <a:rPr lang="fr-FR" sz="2000" dirty="0">
                <a:latin typeface="Gill Sans MT" panose="020B0502020104020203" pitchFamily="34" charset="0"/>
              </a:rPr>
              <a:t> </a:t>
            </a:r>
            <a:r>
              <a:rPr lang="fr-FR" sz="2000" dirty="0" err="1">
                <a:latin typeface="Gill Sans MT" panose="020B0502020104020203" pitchFamily="34" charset="0"/>
              </a:rPr>
              <a:t>approach</a:t>
            </a:r>
            <a:endParaRPr lang="fr-FR" sz="2000" b="1" dirty="0">
              <a:latin typeface="Gill Sans MT" panose="020B0502020104020203" pitchFamily="34" charset="0"/>
            </a:endParaRPr>
          </a:p>
        </p:txBody>
      </p:sp>
    </p:spTree>
    <p:extLst>
      <p:ext uri="{BB962C8B-B14F-4D97-AF65-F5344CB8AC3E}">
        <p14:creationId xmlns:p14="http://schemas.microsoft.com/office/powerpoint/2010/main" val="17167348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834" y="1003961"/>
            <a:ext cx="8688793" cy="597049"/>
          </a:xfrm>
        </p:spPr>
        <p:txBody>
          <a:bodyPr/>
          <a:lstStyle/>
          <a:p>
            <a:r>
              <a:rPr lang="fr-FR" dirty="0" err="1">
                <a:sym typeface="Gill Sans"/>
              </a:rPr>
              <a:t>OBJEctives</a:t>
            </a:r>
            <a:r>
              <a:rPr lang="fr-FR" dirty="0">
                <a:sym typeface="Gill Sans"/>
              </a:rPr>
              <a:t> and </a:t>
            </a:r>
            <a:r>
              <a:rPr lang="fr-FR" dirty="0" err="1">
                <a:sym typeface="Gill Sans"/>
              </a:rPr>
              <a:t>expected</a:t>
            </a:r>
            <a:r>
              <a:rPr lang="fr-FR" dirty="0">
                <a:sym typeface="Gill Sans"/>
              </a:rPr>
              <a:t> </a:t>
            </a:r>
            <a:r>
              <a:rPr lang="fr-FR" dirty="0" err="1">
                <a:sym typeface="Gill Sans"/>
              </a:rPr>
              <a:t>results</a:t>
            </a:r>
            <a:endParaRPr lang="en-US" dirty="0"/>
          </a:p>
        </p:txBody>
      </p:sp>
      <p:sp>
        <p:nvSpPr>
          <p:cNvPr id="10" name="Rectangle: Rounded Corners 9">
            <a:extLst>
              <a:ext uri="{FF2B5EF4-FFF2-40B4-BE49-F238E27FC236}">
                <a16:creationId xmlns:a16="http://schemas.microsoft.com/office/drawing/2014/main" id="{17ED06B8-D2D7-D843-7576-007BC360946F}"/>
              </a:ext>
            </a:extLst>
          </p:cNvPr>
          <p:cNvSpPr/>
          <p:nvPr/>
        </p:nvSpPr>
        <p:spPr>
          <a:xfrm>
            <a:off x="89449" y="2397911"/>
            <a:ext cx="2305887" cy="3642163"/>
          </a:xfrm>
          <a:prstGeom prst="round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914377">
              <a:spcAft>
                <a:spcPts val="800"/>
              </a:spcAft>
              <a:defRPr/>
            </a:pPr>
            <a:endParaRPr lang="fr-FR" sz="1400" dirty="0">
              <a:solidFill>
                <a:prstClr val="black"/>
              </a:solidFill>
              <a:latin typeface="Gill Sans MT" panose="020B0502020104020203" pitchFamily="34" charset="0"/>
              <a:cs typeface="Arial" panose="020B0604020202020204" pitchFamily="34" charset="0"/>
            </a:endParaRPr>
          </a:p>
          <a:p>
            <a:pPr lvl="0" defTabSz="914377">
              <a:spcAft>
                <a:spcPts val="800"/>
              </a:spcAft>
              <a:defRPr/>
            </a:pPr>
            <a:r>
              <a:rPr lang="fr-FR" sz="1400" dirty="0" err="1">
                <a:solidFill>
                  <a:prstClr val="black"/>
                </a:solidFill>
                <a:latin typeface="Gill Sans MT" panose="020B0502020104020203" pitchFamily="34" charset="0"/>
                <a:cs typeface="Arial" panose="020B0604020202020204" pitchFamily="34" charset="0"/>
              </a:rPr>
              <a:t>Improved</a:t>
            </a:r>
            <a:r>
              <a:rPr lang="fr-FR" sz="1400" dirty="0">
                <a:solidFill>
                  <a:prstClr val="black"/>
                </a:solidFill>
                <a:latin typeface="Gill Sans MT" panose="020B0502020104020203" pitchFamily="34" charset="0"/>
                <a:cs typeface="Arial" panose="020B0604020202020204" pitchFamily="34" charset="0"/>
              </a:rPr>
              <a:t> </a:t>
            </a:r>
            <a:r>
              <a:rPr lang="fr-FR" sz="1400" b="1" dirty="0" err="1">
                <a:solidFill>
                  <a:prstClr val="black"/>
                </a:solidFill>
                <a:latin typeface="Gill Sans MT" panose="020B0502020104020203" pitchFamily="34" charset="0"/>
                <a:cs typeface="Arial" panose="020B0604020202020204" pitchFamily="34" charset="0"/>
              </a:rPr>
              <a:t>equitable</a:t>
            </a:r>
            <a:r>
              <a:rPr lang="fr-FR" sz="1400" b="1" dirty="0">
                <a:solidFill>
                  <a:prstClr val="black"/>
                </a:solidFill>
                <a:latin typeface="Gill Sans MT" panose="020B0502020104020203" pitchFamily="34" charset="0"/>
                <a:cs typeface="Arial" panose="020B0604020202020204" pitchFamily="34" charset="0"/>
              </a:rPr>
              <a:t> adoption of </a:t>
            </a:r>
            <a:r>
              <a:rPr lang="fr-FR" sz="1400" dirty="0" err="1">
                <a:solidFill>
                  <a:prstClr val="black"/>
                </a:solidFill>
                <a:latin typeface="Gill Sans MT" panose="020B0502020104020203" pitchFamily="34" charset="0"/>
                <a:cs typeface="Arial" panose="020B0604020202020204" pitchFamily="34" charset="0"/>
              </a:rPr>
              <a:t>productivity-enhancing</a:t>
            </a:r>
            <a:r>
              <a:rPr lang="fr-FR" sz="1400" dirty="0">
                <a:solidFill>
                  <a:prstClr val="black"/>
                </a:solidFill>
                <a:latin typeface="Gill Sans MT" panose="020B0502020104020203" pitchFamily="34" charset="0"/>
                <a:cs typeface="Arial" panose="020B0604020202020204" pitchFamily="34" charset="0"/>
              </a:rPr>
              <a:t>, </a:t>
            </a:r>
            <a:r>
              <a:rPr lang="fr-FR" sz="1400" dirty="0" err="1">
                <a:solidFill>
                  <a:prstClr val="black"/>
                </a:solidFill>
                <a:latin typeface="Gill Sans MT" panose="020B0502020104020203" pitchFamily="34" charset="0"/>
                <a:cs typeface="Arial" panose="020B0604020202020204" pitchFamily="34" charset="0"/>
              </a:rPr>
              <a:t>climate</a:t>
            </a:r>
            <a:r>
              <a:rPr lang="fr-FR" sz="1400" dirty="0">
                <a:solidFill>
                  <a:prstClr val="black"/>
                </a:solidFill>
                <a:latin typeface="Gill Sans MT" panose="020B0502020104020203" pitchFamily="34" charset="0"/>
                <a:cs typeface="Arial" panose="020B0604020202020204" pitchFamily="34" charset="0"/>
              </a:rPr>
              <a:t>-smart </a:t>
            </a:r>
            <a:r>
              <a:rPr lang="fr-FR" sz="1400" b="1" dirty="0" err="1">
                <a:solidFill>
                  <a:prstClr val="black"/>
                </a:solidFill>
                <a:latin typeface="Gill Sans MT" panose="020B0502020104020203" pitchFamily="34" charset="0"/>
                <a:cs typeface="Arial" panose="020B0604020202020204" pitchFamily="34" charset="0"/>
              </a:rPr>
              <a:t>livestock</a:t>
            </a:r>
            <a:r>
              <a:rPr lang="fr-FR" sz="1400" b="1" dirty="0">
                <a:solidFill>
                  <a:prstClr val="black"/>
                </a:solidFill>
                <a:latin typeface="Gill Sans MT" panose="020B0502020104020203" pitchFamily="34" charset="0"/>
                <a:cs typeface="Arial" panose="020B0604020202020204" pitchFamily="34" charset="0"/>
              </a:rPr>
              <a:t> technologies </a:t>
            </a:r>
            <a:r>
              <a:rPr lang="fr-FR" sz="1400" dirty="0">
                <a:solidFill>
                  <a:prstClr val="black"/>
                </a:solidFill>
                <a:latin typeface="Gill Sans MT" panose="020B0502020104020203" pitchFamily="34" charset="0"/>
                <a:cs typeface="Arial" panose="020B0604020202020204" pitchFamily="34" charset="0"/>
              </a:rPr>
              <a:t>and management practices.</a:t>
            </a:r>
          </a:p>
          <a:p>
            <a:pPr marL="0" marR="0" lvl="0" indent="0" algn="l" defTabSz="914377" rtl="0" eaLnBrk="1" fontAlgn="auto" latinLnBrk="0" hangingPunct="1">
              <a:lnSpc>
                <a:spcPct val="100000"/>
              </a:lnSpc>
              <a:spcBef>
                <a:spcPts val="0"/>
              </a:spcBef>
              <a:spcAft>
                <a:spcPts val="800"/>
              </a:spcAft>
              <a:buClrTx/>
              <a:buSzTx/>
              <a:buFontTx/>
              <a:buNone/>
              <a:tabLst/>
              <a:defRPr/>
            </a:pPr>
            <a:r>
              <a:rPr kumimoji="0" lang="fr-FR" sz="1400" b="0" i="0" u="none" strike="noStrike" kern="1200" cap="none" spc="0" normalizeH="0" baseline="0" noProof="0" dirty="0" err="1">
                <a:ln>
                  <a:noFill/>
                </a:ln>
                <a:solidFill>
                  <a:prstClr val="black"/>
                </a:solidFill>
                <a:effectLst/>
                <a:uLnTx/>
                <a:uFillTx/>
                <a:latin typeface="Gill Sans MT" panose="020B0502020104020203" pitchFamily="34" charset="0"/>
                <a:cs typeface="Arial" panose="020B0604020202020204" pitchFamily="34" charset="0"/>
              </a:rPr>
              <a:t>Improved</a:t>
            </a:r>
            <a:r>
              <a:rPr kumimoji="0" lang="fr-FR" sz="14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 the </a:t>
            </a:r>
            <a:r>
              <a:rPr kumimoji="0" lang="fr-FR" sz="1400" b="1" i="0" u="none" strike="noStrike" kern="1200" cap="none" spc="0" normalizeH="0" baseline="0" noProof="0" dirty="0" err="1">
                <a:ln>
                  <a:noFill/>
                </a:ln>
                <a:solidFill>
                  <a:prstClr val="black"/>
                </a:solidFill>
                <a:effectLst/>
                <a:uLnTx/>
                <a:uFillTx/>
                <a:latin typeface="Gill Sans MT" panose="020B0502020104020203" pitchFamily="34" charset="0"/>
                <a:cs typeface="Arial" panose="020B0604020202020204" pitchFamily="34" charset="0"/>
              </a:rPr>
              <a:t>resilience</a:t>
            </a:r>
            <a:r>
              <a:rPr kumimoji="0" lang="fr-FR" sz="1400" b="1" i="0" u="none" strike="noStrike" kern="1200" cap="none" spc="0" normalizeH="0" noProof="0" dirty="0">
                <a:ln>
                  <a:noFill/>
                </a:ln>
                <a:solidFill>
                  <a:prstClr val="black"/>
                </a:solidFill>
                <a:effectLst/>
                <a:uLnTx/>
                <a:uFillTx/>
                <a:latin typeface="Gill Sans MT" panose="020B0502020104020203" pitchFamily="34" charset="0"/>
                <a:cs typeface="Arial" panose="020B0604020202020204" pitchFamily="34" charset="0"/>
              </a:rPr>
              <a:t> </a:t>
            </a:r>
            <a:r>
              <a:rPr kumimoji="0" lang="fr-FR" sz="1400" b="1" i="0" u="none" strike="noStrike" kern="1200" cap="none" spc="0" normalizeH="0" noProof="0" dirty="0" err="1">
                <a:ln>
                  <a:noFill/>
                </a:ln>
                <a:solidFill>
                  <a:prstClr val="black"/>
                </a:solidFill>
                <a:effectLst/>
                <a:uLnTx/>
                <a:uFillTx/>
                <a:latin typeface="Gill Sans MT" panose="020B0502020104020203" pitchFamily="34" charset="0"/>
                <a:cs typeface="Arial" panose="020B0604020202020204" pitchFamily="34" charset="0"/>
              </a:rPr>
              <a:t>capacities</a:t>
            </a:r>
            <a:r>
              <a:rPr kumimoji="0" lang="fr-FR" sz="1400" b="1" i="0" u="none" strike="noStrike" kern="1200" cap="none" spc="0" normalizeH="0" noProof="0" dirty="0">
                <a:ln>
                  <a:noFill/>
                </a:ln>
                <a:solidFill>
                  <a:prstClr val="black"/>
                </a:solidFill>
                <a:effectLst/>
                <a:uLnTx/>
                <a:uFillTx/>
                <a:latin typeface="Gill Sans MT" panose="020B0502020104020203" pitchFamily="34" charset="0"/>
                <a:cs typeface="Arial" panose="020B0604020202020204" pitchFamily="34" charset="0"/>
              </a:rPr>
              <a:t> </a:t>
            </a:r>
            <a:r>
              <a:rPr lang="fr-FR" sz="1400" dirty="0">
                <a:solidFill>
                  <a:prstClr val="black"/>
                </a:solidFill>
                <a:latin typeface="Gill Sans MT" panose="020B0502020104020203" pitchFamily="34" charset="0"/>
                <a:cs typeface="Arial" panose="020B0604020202020204" pitchFamily="34" charset="0"/>
              </a:rPr>
              <a:t>of </a:t>
            </a:r>
            <a:r>
              <a:rPr lang="fr-FR" sz="1400" dirty="0" err="1">
                <a:solidFill>
                  <a:prstClr val="black"/>
                </a:solidFill>
                <a:latin typeface="Gill Sans MT" panose="020B0502020104020203" pitchFamily="34" charset="0"/>
                <a:cs typeface="Arial" panose="020B0604020202020204" pitchFamily="34" charset="0"/>
              </a:rPr>
              <a:t>livestock</a:t>
            </a:r>
            <a:r>
              <a:rPr lang="fr-FR" sz="1400" dirty="0">
                <a:solidFill>
                  <a:prstClr val="black"/>
                </a:solidFill>
                <a:latin typeface="Gill Sans MT" panose="020B0502020104020203" pitchFamily="34" charset="0"/>
                <a:cs typeface="Arial" panose="020B0604020202020204" pitchFamily="34" charset="0"/>
              </a:rPr>
              <a:t> </a:t>
            </a:r>
            <a:r>
              <a:rPr lang="fr-FR" sz="1400" dirty="0" err="1">
                <a:solidFill>
                  <a:prstClr val="black"/>
                </a:solidFill>
                <a:latin typeface="Gill Sans MT" panose="020B0502020104020203" pitchFamily="34" charset="0"/>
                <a:cs typeface="Arial" panose="020B0604020202020204" pitchFamily="34" charset="0"/>
              </a:rPr>
              <a:t>households</a:t>
            </a:r>
            <a:r>
              <a:rPr lang="fr-FR" sz="1400" dirty="0">
                <a:solidFill>
                  <a:prstClr val="black"/>
                </a:solidFill>
                <a:latin typeface="Gill Sans MT" panose="020B0502020104020203" pitchFamily="34" charset="0"/>
                <a:cs typeface="Arial" panose="020B0604020202020204" pitchFamily="34" charset="0"/>
              </a:rPr>
              <a:t> and </a:t>
            </a:r>
            <a:r>
              <a:rPr lang="fr-FR" sz="1400" dirty="0" err="1">
                <a:solidFill>
                  <a:prstClr val="black"/>
                </a:solidFill>
                <a:latin typeface="Gill Sans MT" panose="020B0502020104020203" pitchFamily="34" charset="0"/>
                <a:cs typeface="Arial" panose="020B0604020202020204" pitchFamily="34" charset="0"/>
              </a:rPr>
              <a:t>communities</a:t>
            </a:r>
            <a:r>
              <a:rPr lang="fr-FR" sz="1400" dirty="0">
                <a:solidFill>
                  <a:prstClr val="black"/>
                </a:solidFill>
                <a:latin typeface="Gill Sans MT" panose="020B0502020104020203" pitchFamily="34" charset="0"/>
                <a:cs typeface="Arial" panose="020B0604020202020204" pitchFamily="34" charset="0"/>
              </a:rPr>
              <a:t> to </a:t>
            </a:r>
            <a:r>
              <a:rPr lang="fr-FR" sz="1400" dirty="0" err="1">
                <a:solidFill>
                  <a:prstClr val="black"/>
                </a:solidFill>
                <a:latin typeface="Gill Sans MT" panose="020B0502020104020203" pitchFamily="34" charset="0"/>
                <a:cs typeface="Arial" panose="020B0604020202020204" pitchFamily="34" charset="0"/>
              </a:rPr>
              <a:t>recurrent</a:t>
            </a:r>
            <a:r>
              <a:rPr lang="fr-FR" sz="1400" dirty="0">
                <a:solidFill>
                  <a:prstClr val="black"/>
                </a:solidFill>
                <a:latin typeface="Gill Sans MT" panose="020B0502020104020203" pitchFamily="34" charset="0"/>
                <a:cs typeface="Arial" panose="020B0604020202020204" pitchFamily="34" charset="0"/>
              </a:rPr>
              <a:t> </a:t>
            </a:r>
            <a:r>
              <a:rPr lang="fr-FR" sz="1400" dirty="0" err="1">
                <a:solidFill>
                  <a:prstClr val="black"/>
                </a:solidFill>
                <a:latin typeface="Gill Sans MT" panose="020B0502020104020203" pitchFamily="34" charset="0"/>
                <a:cs typeface="Arial" panose="020B0604020202020204" pitchFamily="34" charset="0"/>
              </a:rPr>
              <a:t>shocks</a:t>
            </a:r>
            <a:r>
              <a:rPr kumimoji="0" lang="fr-FR" sz="14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a:t>
            </a:r>
          </a:p>
        </p:txBody>
      </p:sp>
      <p:sp>
        <p:nvSpPr>
          <p:cNvPr id="12" name="TextBox 11">
            <a:extLst>
              <a:ext uri="{FF2B5EF4-FFF2-40B4-BE49-F238E27FC236}">
                <a16:creationId xmlns:a16="http://schemas.microsoft.com/office/drawing/2014/main" id="{4B400CE0-19DD-ADCC-5F91-75E20CF168F3}"/>
              </a:ext>
            </a:extLst>
          </p:cNvPr>
          <p:cNvSpPr txBox="1"/>
          <p:nvPr/>
        </p:nvSpPr>
        <p:spPr>
          <a:xfrm>
            <a:off x="200007" y="2393362"/>
            <a:ext cx="2188259" cy="461665"/>
          </a:xfrm>
          <a:prstGeom prst="rect">
            <a:avLst/>
          </a:prstGeom>
          <a:noFill/>
        </p:spPr>
        <p:txBody>
          <a:bodyPr wrap="square" rtlCol="0">
            <a:spAutoFit/>
          </a:bodyPr>
          <a:lstStyle/>
          <a:p>
            <a:pPr lvl="0">
              <a:defRPr/>
            </a:pPr>
            <a:r>
              <a:rPr kumimoji="0" lang="en-US" sz="1200" b="1" i="0" u="none" strike="noStrike" kern="1200" cap="none" spc="0" normalizeH="0" baseline="0" noProof="0" dirty="0">
                <a:ln>
                  <a:noFill/>
                </a:ln>
                <a:solidFill>
                  <a:srgbClr val="C0504D"/>
                </a:solidFill>
                <a:effectLst/>
                <a:uLnTx/>
                <a:uFillTx/>
                <a:latin typeface="Gill Sans MT" panose="020B0502020104020203" pitchFamily="34" charset="0"/>
                <a:cs typeface="Arial" panose="020B0604020202020204" pitchFamily="34" charset="0"/>
              </a:rPr>
              <a:t>OBJ 1: </a:t>
            </a:r>
            <a:r>
              <a:rPr lang="en-US" sz="1200" b="1" noProof="0" dirty="0">
                <a:solidFill>
                  <a:srgbClr val="C0504D"/>
                </a:solidFill>
                <a:latin typeface="Gill Sans MT" panose="020B0502020104020203" pitchFamily="34" charset="0"/>
                <a:cs typeface="Arial" panose="020B0604020202020204" pitchFamily="34" charset="0"/>
              </a:rPr>
              <a:t>IMPROVE PRODUCTIVITY</a:t>
            </a:r>
            <a:endParaRPr lang="en-US" sz="1200" b="1" dirty="0">
              <a:solidFill>
                <a:srgbClr val="C0504D"/>
              </a:solidFill>
              <a:latin typeface="Gill Sans MT" panose="020B0502020104020203" pitchFamily="34" charset="0"/>
              <a:cs typeface="Arial" panose="020B0604020202020204" pitchFamily="34" charset="0"/>
            </a:endParaRPr>
          </a:p>
        </p:txBody>
      </p:sp>
      <p:sp>
        <p:nvSpPr>
          <p:cNvPr id="13" name="Rectangle: Rounded Corners 12">
            <a:extLst>
              <a:ext uri="{FF2B5EF4-FFF2-40B4-BE49-F238E27FC236}">
                <a16:creationId xmlns:a16="http://schemas.microsoft.com/office/drawing/2014/main" id="{A38EAFC9-34F9-6BCD-690E-0846A7925D37}"/>
              </a:ext>
            </a:extLst>
          </p:cNvPr>
          <p:cNvSpPr/>
          <p:nvPr/>
        </p:nvSpPr>
        <p:spPr>
          <a:xfrm>
            <a:off x="2405809" y="2388183"/>
            <a:ext cx="2255240" cy="3625384"/>
          </a:xfrm>
          <a:prstGeom prst="round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80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Gill Sans MT" panose="020B0502020104020203" pitchFamily="34" charset="0"/>
            </a:endParaRPr>
          </a:p>
          <a:p>
            <a:pPr marL="0" marR="0" lvl="0" indent="0" algn="l" defTabSz="914377" rtl="0" eaLnBrk="1" fontAlgn="auto" latinLnBrk="0" hangingPunct="1">
              <a:lnSpc>
                <a:spcPct val="100000"/>
              </a:lnSpc>
              <a:spcBef>
                <a:spcPts val="0"/>
              </a:spcBef>
              <a:spcAft>
                <a:spcPts val="600"/>
              </a:spcAft>
              <a:buClrTx/>
              <a:buSzTx/>
              <a:buFontTx/>
              <a:buNone/>
              <a:tabLst/>
              <a:defRPr/>
            </a:pPr>
            <a:endParaRPr kumimoji="0" lang="fr-FR" sz="14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endParaRPr>
          </a:p>
          <a:p>
            <a:pPr marL="0" marR="0" lvl="0" indent="0" algn="l" defTabSz="914377" rtl="0" eaLnBrk="1" fontAlgn="auto" latinLnBrk="0" hangingPunct="1">
              <a:lnSpc>
                <a:spcPct val="100000"/>
              </a:lnSpc>
              <a:spcBef>
                <a:spcPts val="0"/>
              </a:spcBef>
              <a:spcAft>
                <a:spcPts val="600"/>
              </a:spcAft>
              <a:buClrTx/>
              <a:buSzTx/>
              <a:buFontTx/>
              <a:buNone/>
              <a:tabLst/>
              <a:defRPr/>
            </a:pPr>
            <a:r>
              <a:rPr lang="fr-FR" sz="1400" dirty="0" err="1">
                <a:solidFill>
                  <a:prstClr val="black"/>
                </a:solidFill>
                <a:latin typeface="Gill Sans MT" panose="020B0502020104020203" pitchFamily="34" charset="0"/>
                <a:cs typeface="Arial" panose="020B0604020202020204" pitchFamily="34" charset="0"/>
              </a:rPr>
              <a:t>Improved</a:t>
            </a:r>
            <a:r>
              <a:rPr lang="fr-FR" sz="1400" dirty="0">
                <a:solidFill>
                  <a:prstClr val="black"/>
                </a:solidFill>
                <a:latin typeface="Gill Sans MT" panose="020B0502020104020203" pitchFamily="34" charset="0"/>
                <a:cs typeface="Arial" panose="020B0604020202020204" pitchFamily="34" charset="0"/>
              </a:rPr>
              <a:t> Producer </a:t>
            </a:r>
            <a:r>
              <a:rPr lang="fr-FR" sz="1400" b="1" dirty="0" err="1">
                <a:solidFill>
                  <a:prstClr val="black"/>
                </a:solidFill>
                <a:latin typeface="Gill Sans MT" panose="020B0502020104020203" pitchFamily="34" charset="0"/>
                <a:cs typeface="Arial" panose="020B0604020202020204" pitchFamily="34" charset="0"/>
              </a:rPr>
              <a:t>access</a:t>
            </a:r>
            <a:r>
              <a:rPr lang="fr-FR" sz="1400" b="1" dirty="0">
                <a:solidFill>
                  <a:prstClr val="black"/>
                </a:solidFill>
                <a:latin typeface="Gill Sans MT" panose="020B0502020104020203" pitchFamily="34" charset="0"/>
                <a:cs typeface="Arial" panose="020B0604020202020204" pitchFamily="34" charset="0"/>
              </a:rPr>
              <a:t> </a:t>
            </a:r>
            <a:r>
              <a:rPr lang="fr-FR" sz="1400" dirty="0">
                <a:solidFill>
                  <a:prstClr val="black"/>
                </a:solidFill>
                <a:latin typeface="Gill Sans MT" panose="020B0502020104020203" pitchFamily="34" charset="0"/>
                <a:cs typeface="Arial" panose="020B0604020202020204" pitchFamily="34" charset="0"/>
              </a:rPr>
              <a:t>to</a:t>
            </a:r>
            <a:r>
              <a:rPr kumimoji="0" lang="fr-FR" sz="14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 </a:t>
            </a:r>
          </a:p>
          <a:p>
            <a:pPr marL="285750" lvl="0" indent="-285750" defTabSz="914377">
              <a:spcAft>
                <a:spcPts val="600"/>
              </a:spcAft>
              <a:buFont typeface="Arial" panose="020B0604020202020204" pitchFamily="34" charset="0"/>
              <a:buChar char="•"/>
              <a:defRPr/>
            </a:pPr>
            <a:r>
              <a:rPr lang="fr-FR" sz="1400" b="1" dirty="0">
                <a:solidFill>
                  <a:prstClr val="black"/>
                </a:solidFill>
                <a:latin typeface="Gill Sans MT" panose="020B0502020104020203" pitchFamily="34" charset="0"/>
                <a:cs typeface="Arial" panose="020B0604020202020204" pitchFamily="34" charset="0"/>
              </a:rPr>
              <a:t>a</a:t>
            </a:r>
            <a:r>
              <a:rPr kumimoji="0" lang="fr-FR" sz="1400" b="1" i="0" u="none" strike="noStrike" kern="1200" cap="none" spc="0" normalizeH="0" baseline="0" noProof="0" dirty="0" err="1">
                <a:ln>
                  <a:noFill/>
                </a:ln>
                <a:solidFill>
                  <a:prstClr val="black"/>
                </a:solidFill>
                <a:effectLst/>
                <a:uLnTx/>
                <a:uFillTx/>
                <a:latin typeface="Gill Sans MT" panose="020B0502020104020203" pitchFamily="34" charset="0"/>
                <a:cs typeface="Arial" panose="020B0604020202020204" pitchFamily="34" charset="0"/>
              </a:rPr>
              <a:t>nimal</a:t>
            </a:r>
            <a:r>
              <a:rPr kumimoji="0" lang="fr-FR" sz="1400" b="1" i="0" u="none" strike="noStrike" kern="1200" cap="none" spc="0" normalizeH="0" noProof="0" dirty="0">
                <a:ln>
                  <a:noFill/>
                </a:ln>
                <a:solidFill>
                  <a:prstClr val="black"/>
                </a:solidFill>
                <a:effectLst/>
                <a:uLnTx/>
                <a:uFillTx/>
                <a:latin typeface="Gill Sans MT" panose="020B0502020104020203" pitchFamily="34" charset="0"/>
                <a:cs typeface="Arial" panose="020B0604020202020204" pitchFamily="34" charset="0"/>
              </a:rPr>
              <a:t> stock and services</a:t>
            </a:r>
            <a:endParaRPr lang="fr-FR" sz="1400" b="1" dirty="0">
              <a:solidFill>
                <a:prstClr val="black"/>
              </a:solidFill>
              <a:latin typeface="Gill Sans MT" panose="020B0502020104020203" pitchFamily="34" charset="0"/>
              <a:cs typeface="Arial" panose="020B0604020202020204" pitchFamily="34" charset="0"/>
            </a:endParaRPr>
          </a:p>
          <a:p>
            <a:pPr marL="285750" marR="0" lvl="0" indent="-285750" algn="l" defTabSz="914377"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fr-FR" sz="1400" dirty="0">
                <a:solidFill>
                  <a:prstClr val="black"/>
                </a:solidFill>
                <a:latin typeface="Gill Sans MT" panose="020B0502020104020203" pitchFamily="34" charset="0"/>
                <a:cs typeface="Arial" panose="020B0604020202020204" pitchFamily="34" charset="0"/>
              </a:rPr>
              <a:t>animal nutrition </a:t>
            </a:r>
            <a:r>
              <a:rPr lang="fr-FR" sz="1400" b="1" dirty="0">
                <a:solidFill>
                  <a:prstClr val="black"/>
                </a:solidFill>
                <a:latin typeface="Gill Sans MT" panose="020B0502020104020203" pitchFamily="34" charset="0"/>
                <a:cs typeface="Arial" panose="020B0604020202020204" pitchFamily="34" charset="0"/>
              </a:rPr>
              <a:t>inputs</a:t>
            </a:r>
            <a:endParaRPr kumimoji="0" lang="fr-FR" sz="14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endParaRPr>
          </a:p>
          <a:p>
            <a:pPr marL="285750" marR="0" lvl="0" indent="-285750" algn="l" defTabSz="914377"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fr-FR" sz="1400" dirty="0">
                <a:solidFill>
                  <a:prstClr val="black"/>
                </a:solidFill>
                <a:latin typeface="Gill Sans MT" panose="020B0502020104020203" pitchFamily="34" charset="0"/>
                <a:cs typeface="Arial" panose="020B0604020202020204" pitchFamily="34" charset="0"/>
              </a:rPr>
              <a:t>a</a:t>
            </a:r>
            <a:r>
              <a:rPr kumimoji="0" lang="fr-FR" sz="1400" b="0" i="0" u="none" strike="noStrike" kern="1200" cap="none" spc="0" normalizeH="0" baseline="0" noProof="0" dirty="0" err="1">
                <a:ln>
                  <a:noFill/>
                </a:ln>
                <a:solidFill>
                  <a:prstClr val="black"/>
                </a:solidFill>
                <a:effectLst/>
                <a:uLnTx/>
                <a:uFillTx/>
                <a:latin typeface="Gill Sans MT" panose="020B0502020104020203" pitchFamily="34" charset="0"/>
                <a:cs typeface="Arial" panose="020B0604020202020204" pitchFamily="34" charset="0"/>
              </a:rPr>
              <a:t>nimal</a:t>
            </a:r>
            <a:r>
              <a:rPr kumimoji="0" lang="fr-FR" sz="14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 </a:t>
            </a:r>
            <a:r>
              <a:rPr kumimoji="0" lang="fr-FR" sz="1400" b="1" i="0" u="none" strike="noStrike" kern="1200" cap="none" spc="0" normalizeH="0" baseline="0" noProof="0" dirty="0" err="1">
                <a:ln>
                  <a:noFill/>
                </a:ln>
                <a:solidFill>
                  <a:prstClr val="black"/>
                </a:solidFill>
                <a:effectLst/>
                <a:uLnTx/>
                <a:uFillTx/>
                <a:latin typeface="Gill Sans MT" panose="020B0502020104020203" pitchFamily="34" charset="0"/>
                <a:cs typeface="Arial" panose="020B0604020202020204" pitchFamily="34" charset="0"/>
              </a:rPr>
              <a:t>health</a:t>
            </a:r>
            <a:r>
              <a:rPr kumimoji="0" lang="fr-FR" sz="1400" b="1"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 </a:t>
            </a:r>
            <a:r>
              <a:rPr kumimoji="0" lang="fr-FR" sz="1400" b="1" i="0" u="none" strike="noStrike" kern="1200" cap="none" spc="0" normalizeH="0" baseline="0" noProof="0" dirty="0" err="1">
                <a:ln>
                  <a:noFill/>
                </a:ln>
                <a:solidFill>
                  <a:prstClr val="black"/>
                </a:solidFill>
                <a:effectLst/>
                <a:uLnTx/>
                <a:uFillTx/>
                <a:latin typeface="Gill Sans MT" panose="020B0502020104020203" pitchFamily="34" charset="0"/>
                <a:cs typeface="Arial" panose="020B0604020202020204" pitchFamily="34" charset="0"/>
              </a:rPr>
              <a:t>products</a:t>
            </a:r>
            <a:r>
              <a:rPr kumimoji="0" lang="fr-FR" sz="1400" b="1"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 </a:t>
            </a:r>
            <a:r>
              <a:rPr kumimoji="0" lang="fr-FR" sz="14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and services</a:t>
            </a:r>
          </a:p>
          <a:p>
            <a:pPr marL="285750" marR="0" lvl="0" indent="-285750" algn="l" defTabSz="914377"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fr-FR" sz="1400" b="1" dirty="0">
                <a:solidFill>
                  <a:prstClr val="black"/>
                </a:solidFill>
                <a:latin typeface="Gill Sans MT" panose="020B0502020104020203" pitchFamily="34" charset="0"/>
                <a:cs typeface="Arial" panose="020B0604020202020204" pitchFamily="34" charset="0"/>
              </a:rPr>
              <a:t>finance</a:t>
            </a:r>
            <a:r>
              <a:rPr lang="fr-FR" sz="1400" dirty="0">
                <a:solidFill>
                  <a:prstClr val="black"/>
                </a:solidFill>
                <a:latin typeface="Gill Sans MT" panose="020B0502020104020203" pitchFamily="34" charset="0"/>
                <a:cs typeface="Arial" panose="020B0604020202020204" pitchFamily="34" charset="0"/>
              </a:rPr>
              <a:t> and </a:t>
            </a:r>
            <a:r>
              <a:rPr lang="fr-FR" sz="1400" b="1" dirty="0" err="1">
                <a:solidFill>
                  <a:prstClr val="black"/>
                </a:solidFill>
                <a:latin typeface="Gill Sans MT" panose="020B0502020104020203" pitchFamily="34" charset="0"/>
                <a:cs typeface="Arial" panose="020B0604020202020204" pitchFamily="34" charset="0"/>
              </a:rPr>
              <a:t>market</a:t>
            </a:r>
            <a:r>
              <a:rPr lang="fr-FR" sz="1400" dirty="0">
                <a:solidFill>
                  <a:prstClr val="black"/>
                </a:solidFill>
                <a:latin typeface="Gill Sans MT" panose="020B0502020104020203" pitchFamily="34" charset="0"/>
                <a:cs typeface="Arial" panose="020B0604020202020204" pitchFamily="34" charset="0"/>
              </a:rPr>
              <a:t> </a:t>
            </a:r>
            <a:r>
              <a:rPr lang="fr-FR" sz="1400" b="1" dirty="0">
                <a:solidFill>
                  <a:prstClr val="black"/>
                </a:solidFill>
                <a:latin typeface="Gill Sans MT" panose="020B0502020104020203" pitchFamily="34" charset="0"/>
                <a:cs typeface="Arial" panose="020B0604020202020204" pitchFamily="34" charset="0"/>
              </a:rPr>
              <a:t>information</a:t>
            </a:r>
            <a:endParaRPr kumimoji="0" lang="fr-FR" sz="1400" b="1"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endParaRPr>
          </a:p>
        </p:txBody>
      </p:sp>
      <p:sp>
        <p:nvSpPr>
          <p:cNvPr id="14" name="btfpBulletedList567363">
            <a:extLst>
              <a:ext uri="{FF2B5EF4-FFF2-40B4-BE49-F238E27FC236}">
                <a16:creationId xmlns:a16="http://schemas.microsoft.com/office/drawing/2014/main" id="{B02194DF-CCF8-68B1-89D8-AD61340E8177}"/>
              </a:ext>
            </a:extLst>
          </p:cNvPr>
          <p:cNvSpPr txBox="1"/>
          <p:nvPr>
            <p:custDataLst>
              <p:tags r:id="rId1"/>
            </p:custDataLst>
          </p:nvPr>
        </p:nvSpPr>
        <p:spPr bwMode="gray">
          <a:xfrm>
            <a:off x="2516671" y="2384973"/>
            <a:ext cx="2135125" cy="626701"/>
          </a:xfrm>
          <a:prstGeom prst="rect">
            <a:avLst/>
          </a:prstGeom>
          <a:noFill/>
          <a:ln w="19050">
            <a:noFill/>
            <a:prstDash val="solid"/>
          </a:ln>
        </p:spPr>
        <p:txBody>
          <a:bodyPr vert="horz" wrap="square" lIns="36000" tIns="36000" rIns="36000" bIns="36000"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C0504D"/>
                </a:solidFill>
                <a:effectLst/>
                <a:uLnTx/>
                <a:uFillTx/>
                <a:latin typeface="Gill Sans MT" panose="020B0502020104020203" pitchFamily="34" charset="0"/>
                <a:cs typeface="Arial" panose="020B0604020202020204" pitchFamily="34" charset="0"/>
              </a:rPr>
              <a:t>OBJ 2 : </a:t>
            </a:r>
            <a:r>
              <a:rPr lang="en-US" sz="1200" b="1" noProof="0" dirty="0">
                <a:solidFill>
                  <a:srgbClr val="C0504D"/>
                </a:solidFill>
                <a:latin typeface="Gill Sans MT" panose="020B0502020104020203" pitchFamily="34" charset="0"/>
                <a:cs typeface="Arial" panose="020B0604020202020204" pitchFamily="34" charset="0"/>
              </a:rPr>
              <a:t>INCREASE ACCESS TO INPUTS AND SERVICES</a:t>
            </a:r>
            <a:endParaRPr kumimoji="0" lang="en-US" sz="1200" b="1" i="0" u="none" strike="noStrike" kern="1200" cap="none" spc="0" normalizeH="0" baseline="0" noProof="0" dirty="0">
              <a:ln>
                <a:noFill/>
              </a:ln>
              <a:solidFill>
                <a:srgbClr val="C0504D"/>
              </a:solidFill>
              <a:effectLst/>
              <a:uLnTx/>
              <a:uFillTx/>
              <a:latin typeface="Gill Sans MT" panose="020B0502020104020203" pitchFamily="34" charset="0"/>
              <a:cs typeface="Arial" panose="020B0604020202020204" pitchFamily="34" charset="0"/>
            </a:endParaRPr>
          </a:p>
        </p:txBody>
      </p:sp>
      <p:sp>
        <p:nvSpPr>
          <p:cNvPr id="16" name="Rectangle: Rounded Corners 15">
            <a:extLst>
              <a:ext uri="{FF2B5EF4-FFF2-40B4-BE49-F238E27FC236}">
                <a16:creationId xmlns:a16="http://schemas.microsoft.com/office/drawing/2014/main" id="{9CA53FF3-0E65-32BD-866A-FA0F31D11E77}"/>
              </a:ext>
            </a:extLst>
          </p:cNvPr>
          <p:cNvSpPr/>
          <p:nvPr/>
        </p:nvSpPr>
        <p:spPr>
          <a:xfrm>
            <a:off x="4739068" y="2397911"/>
            <a:ext cx="2049414" cy="3625384"/>
          </a:xfrm>
          <a:prstGeom prst="round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800"/>
              </a:spcAft>
              <a:buClrTx/>
              <a:buSzTx/>
              <a:buFontTx/>
              <a:buNone/>
              <a:tabLst/>
              <a:defRPr/>
            </a:pPr>
            <a:endParaRPr kumimoji="0" lang="fr-FR" sz="14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endParaRPr>
          </a:p>
          <a:p>
            <a:pPr marL="0" marR="0" lvl="0" indent="0" algn="l" defTabSz="914377" rtl="0" eaLnBrk="1" fontAlgn="auto" latinLnBrk="0" hangingPunct="1">
              <a:lnSpc>
                <a:spcPct val="100000"/>
              </a:lnSpc>
              <a:spcBef>
                <a:spcPts val="0"/>
              </a:spcBef>
              <a:spcAft>
                <a:spcPts val="800"/>
              </a:spcAft>
              <a:buClrTx/>
              <a:buSzTx/>
              <a:buFontTx/>
              <a:buNone/>
              <a:tabLst/>
              <a:defRPr/>
            </a:pPr>
            <a:endParaRPr lang="fr-FR" sz="200" dirty="0">
              <a:solidFill>
                <a:prstClr val="black"/>
              </a:solidFill>
              <a:latin typeface="Gill Sans MT" panose="020B0502020104020203" pitchFamily="34" charset="0"/>
              <a:cs typeface="Arial" panose="020B0604020202020204" pitchFamily="34" charset="0"/>
            </a:endParaRPr>
          </a:p>
          <a:p>
            <a:pPr lvl="0" defTabSz="914377">
              <a:spcAft>
                <a:spcPts val="800"/>
              </a:spcAft>
              <a:defRPr/>
            </a:pPr>
            <a:r>
              <a:rPr lang="fr-FR" sz="1400" dirty="0" err="1">
                <a:solidFill>
                  <a:prstClr val="black"/>
                </a:solidFill>
                <a:latin typeface="Gill Sans MT" panose="020B0502020104020203" pitchFamily="34" charset="0"/>
                <a:cs typeface="Arial" panose="020B0604020202020204" pitchFamily="34" charset="0"/>
              </a:rPr>
              <a:t>Increased</a:t>
            </a:r>
            <a:r>
              <a:rPr lang="fr-FR" sz="1400" dirty="0">
                <a:solidFill>
                  <a:prstClr val="black"/>
                </a:solidFill>
                <a:latin typeface="Gill Sans MT" panose="020B0502020104020203" pitchFamily="34" charset="0"/>
                <a:cs typeface="Arial" panose="020B0604020202020204" pitchFamily="34" charset="0"/>
              </a:rPr>
              <a:t> </a:t>
            </a:r>
            <a:r>
              <a:rPr lang="fr-FR" sz="1400" b="1" dirty="0" err="1">
                <a:solidFill>
                  <a:prstClr val="black"/>
                </a:solidFill>
                <a:latin typeface="Gill Sans MT" panose="020B0502020104020203" pitchFamily="34" charset="0"/>
                <a:cs typeface="Arial" panose="020B0604020202020204" pitchFamily="34" charset="0"/>
              </a:rPr>
              <a:t>strategic</a:t>
            </a:r>
            <a:r>
              <a:rPr lang="fr-FR" sz="1400" b="1" dirty="0">
                <a:solidFill>
                  <a:prstClr val="black"/>
                </a:solidFill>
                <a:latin typeface="Gill Sans MT" panose="020B0502020104020203" pitchFamily="34" charset="0"/>
                <a:cs typeface="Arial" panose="020B0604020202020204" pitchFamily="34" charset="0"/>
              </a:rPr>
              <a:t> expansion of the </a:t>
            </a:r>
            <a:r>
              <a:rPr lang="fr-FR" sz="1400" b="1" dirty="0" err="1">
                <a:solidFill>
                  <a:prstClr val="black"/>
                </a:solidFill>
                <a:latin typeface="Gill Sans MT" panose="020B0502020104020203" pitchFamily="34" charset="0"/>
                <a:cs typeface="Arial" panose="020B0604020202020204" pitchFamily="34" charset="0"/>
              </a:rPr>
              <a:t>private</a:t>
            </a:r>
            <a:r>
              <a:rPr lang="fr-FR" sz="1400" b="1" dirty="0">
                <a:solidFill>
                  <a:prstClr val="black"/>
                </a:solidFill>
                <a:latin typeface="Gill Sans MT" panose="020B0502020104020203" pitchFamily="34" charset="0"/>
                <a:cs typeface="Arial" panose="020B0604020202020204" pitchFamily="34" charset="0"/>
              </a:rPr>
              <a:t> sector </a:t>
            </a:r>
            <a:r>
              <a:rPr lang="fr-FR" sz="1400" dirty="0">
                <a:solidFill>
                  <a:prstClr val="black"/>
                </a:solidFill>
                <a:latin typeface="Gill Sans MT" panose="020B0502020104020203" pitchFamily="34" charset="0"/>
                <a:cs typeface="Arial" panose="020B0604020202020204" pitchFamily="34" charset="0"/>
              </a:rPr>
              <a:t>in the </a:t>
            </a:r>
            <a:r>
              <a:rPr lang="fr-FR" sz="1400" dirty="0" err="1">
                <a:solidFill>
                  <a:prstClr val="black"/>
                </a:solidFill>
                <a:latin typeface="Gill Sans MT" panose="020B0502020104020203" pitchFamily="34" charset="0"/>
                <a:cs typeface="Arial" panose="020B0604020202020204" pitchFamily="34" charset="0"/>
              </a:rPr>
              <a:t>livestock</a:t>
            </a:r>
            <a:r>
              <a:rPr lang="fr-FR" sz="1400" dirty="0">
                <a:solidFill>
                  <a:prstClr val="black"/>
                </a:solidFill>
                <a:latin typeface="Gill Sans MT" panose="020B0502020104020203" pitchFamily="34" charset="0"/>
                <a:cs typeface="Arial" panose="020B0604020202020204" pitchFamily="34" charset="0"/>
              </a:rPr>
              <a:t> </a:t>
            </a:r>
            <a:r>
              <a:rPr lang="fr-FR" sz="1400" dirty="0" err="1">
                <a:solidFill>
                  <a:prstClr val="black"/>
                </a:solidFill>
                <a:latin typeface="Gill Sans MT" panose="020B0502020104020203" pitchFamily="34" charset="0"/>
                <a:cs typeface="Arial" panose="020B0604020202020204" pitchFamily="34" charset="0"/>
              </a:rPr>
              <a:t>market</a:t>
            </a:r>
            <a:r>
              <a:rPr lang="fr-FR" sz="1400" dirty="0">
                <a:solidFill>
                  <a:prstClr val="black"/>
                </a:solidFill>
                <a:latin typeface="Gill Sans MT" panose="020B0502020104020203" pitchFamily="34" charset="0"/>
                <a:cs typeface="Arial" panose="020B0604020202020204" pitchFamily="34" charset="0"/>
              </a:rPr>
              <a:t> system.</a:t>
            </a:r>
          </a:p>
          <a:p>
            <a:pPr lvl="0" defTabSz="914377">
              <a:spcAft>
                <a:spcPts val="800"/>
              </a:spcAft>
              <a:defRPr/>
            </a:pPr>
            <a:r>
              <a:rPr lang="fr-FR" sz="1400" dirty="0" err="1">
                <a:solidFill>
                  <a:prstClr val="black"/>
                </a:solidFill>
                <a:latin typeface="Gill Sans MT" panose="020B0502020104020203" pitchFamily="34" charset="0"/>
                <a:cs typeface="Arial" panose="020B0604020202020204" pitchFamily="34" charset="0"/>
              </a:rPr>
              <a:t>Improved</a:t>
            </a:r>
            <a:r>
              <a:rPr lang="fr-FR" sz="1400" dirty="0">
                <a:solidFill>
                  <a:prstClr val="black"/>
                </a:solidFill>
                <a:latin typeface="Gill Sans MT" panose="020B0502020104020203" pitchFamily="34" charset="0"/>
                <a:cs typeface="Arial" panose="020B0604020202020204" pitchFamily="34" charset="0"/>
              </a:rPr>
              <a:t> </a:t>
            </a:r>
            <a:r>
              <a:rPr lang="fr-FR" sz="1400" b="1" dirty="0">
                <a:solidFill>
                  <a:prstClr val="black"/>
                </a:solidFill>
                <a:latin typeface="Gill Sans MT" panose="020B0502020104020203" pitchFamily="34" charset="0"/>
                <a:cs typeface="Arial" panose="020B0604020202020204" pitchFamily="34" charset="0"/>
              </a:rPr>
              <a:t>sale of </a:t>
            </a:r>
            <a:r>
              <a:rPr lang="fr-FR" sz="1400" b="1" dirty="0" err="1">
                <a:solidFill>
                  <a:prstClr val="black"/>
                </a:solidFill>
                <a:latin typeface="Gill Sans MT" panose="020B0502020104020203" pitchFamily="34" charset="0"/>
                <a:cs typeface="Arial" panose="020B0604020202020204" pitchFamily="34" charset="0"/>
              </a:rPr>
              <a:t>safe</a:t>
            </a:r>
            <a:r>
              <a:rPr lang="fr-FR" sz="1400" dirty="0">
                <a:solidFill>
                  <a:prstClr val="black"/>
                </a:solidFill>
                <a:latin typeface="Gill Sans MT" panose="020B0502020104020203" pitchFamily="34" charset="0"/>
                <a:cs typeface="Arial" panose="020B0604020202020204" pitchFamily="34" charset="0"/>
              </a:rPr>
              <a:t>, </a:t>
            </a:r>
            <a:r>
              <a:rPr lang="fr-FR" sz="1400" dirty="0" err="1">
                <a:solidFill>
                  <a:prstClr val="black"/>
                </a:solidFill>
                <a:latin typeface="Gill Sans MT" panose="020B0502020104020203" pitchFamily="34" charset="0"/>
                <a:cs typeface="Arial" panose="020B0604020202020204" pitchFamily="34" charset="0"/>
              </a:rPr>
              <a:t>hygienic</a:t>
            </a:r>
            <a:r>
              <a:rPr lang="fr-FR" sz="1400" dirty="0">
                <a:solidFill>
                  <a:prstClr val="black"/>
                </a:solidFill>
                <a:latin typeface="Gill Sans MT" panose="020B0502020104020203" pitchFamily="34" charset="0"/>
                <a:cs typeface="Arial" panose="020B0604020202020204" pitchFamily="34" charset="0"/>
              </a:rPr>
              <a:t> </a:t>
            </a:r>
            <a:r>
              <a:rPr lang="fr-FR" sz="1400" b="1" dirty="0" err="1">
                <a:solidFill>
                  <a:prstClr val="black"/>
                </a:solidFill>
                <a:latin typeface="Gill Sans MT" panose="020B0502020104020203" pitchFamily="34" charset="0"/>
                <a:cs typeface="Arial" panose="020B0604020202020204" pitchFamily="34" charset="0"/>
              </a:rPr>
              <a:t>livestock</a:t>
            </a:r>
            <a:r>
              <a:rPr lang="fr-FR" sz="1400" b="1" dirty="0">
                <a:solidFill>
                  <a:prstClr val="black"/>
                </a:solidFill>
                <a:latin typeface="Gill Sans MT" panose="020B0502020104020203" pitchFamily="34" charset="0"/>
                <a:cs typeface="Arial" panose="020B0604020202020204" pitchFamily="34" charset="0"/>
              </a:rPr>
              <a:t> </a:t>
            </a:r>
            <a:r>
              <a:rPr lang="fr-FR" sz="1400" b="1" dirty="0" err="1">
                <a:solidFill>
                  <a:prstClr val="black"/>
                </a:solidFill>
                <a:latin typeface="Gill Sans MT" panose="020B0502020104020203" pitchFamily="34" charset="0"/>
                <a:cs typeface="Arial" panose="020B0604020202020204" pitchFamily="34" charset="0"/>
              </a:rPr>
              <a:t>products</a:t>
            </a:r>
            <a:r>
              <a:rPr lang="fr-FR" sz="1400" b="1" dirty="0">
                <a:solidFill>
                  <a:prstClr val="black"/>
                </a:solidFill>
                <a:latin typeface="Gill Sans MT" panose="020B0502020104020203" pitchFamily="34" charset="0"/>
                <a:cs typeface="Arial" panose="020B0604020202020204" pitchFamily="34" charset="0"/>
              </a:rPr>
              <a:t> </a:t>
            </a:r>
            <a:r>
              <a:rPr lang="fr-FR" sz="1400" dirty="0">
                <a:solidFill>
                  <a:prstClr val="black"/>
                </a:solidFill>
                <a:latin typeface="Gill Sans MT" panose="020B0502020104020203" pitchFamily="34" charset="0"/>
                <a:cs typeface="Arial" panose="020B0604020202020204" pitchFamily="34" charset="0"/>
              </a:rPr>
              <a:t>by local businesses.</a:t>
            </a:r>
          </a:p>
        </p:txBody>
      </p:sp>
      <p:sp>
        <p:nvSpPr>
          <p:cNvPr id="18" name="TextBox 17">
            <a:extLst>
              <a:ext uri="{FF2B5EF4-FFF2-40B4-BE49-F238E27FC236}">
                <a16:creationId xmlns:a16="http://schemas.microsoft.com/office/drawing/2014/main" id="{FFA41689-1C63-10ED-F42C-7E051ACECC84}"/>
              </a:ext>
            </a:extLst>
          </p:cNvPr>
          <p:cNvSpPr txBox="1"/>
          <p:nvPr/>
        </p:nvSpPr>
        <p:spPr>
          <a:xfrm>
            <a:off x="4671522" y="2320213"/>
            <a:ext cx="2196033" cy="830997"/>
          </a:xfrm>
          <a:prstGeom prst="rect">
            <a:avLst/>
          </a:prstGeom>
          <a:noFill/>
        </p:spPr>
        <p:txBody>
          <a:bodyPr wrap="square" rtlCol="0">
            <a:spAutoFit/>
          </a:bodyPr>
          <a:lstStyle/>
          <a:p>
            <a:pPr marL="0" marR="0" lvl="0" indent="0" algn="ctr" defTabSz="914377" rtl="0" eaLnBrk="1" fontAlgn="auto" latinLnBrk="0" hangingPunct="1">
              <a:lnSpc>
                <a:spcPct val="100000"/>
              </a:lnSpc>
              <a:spcBef>
                <a:spcPts val="0"/>
              </a:spcBef>
              <a:spcAft>
                <a:spcPts val="800"/>
              </a:spcAft>
              <a:buClrTx/>
              <a:buSzTx/>
              <a:buFontTx/>
              <a:buNone/>
              <a:tabLst/>
              <a:defRPr/>
            </a:pPr>
            <a:r>
              <a:rPr kumimoji="0" lang="en-US" sz="1200" b="1" i="0" u="none" strike="noStrike" kern="1200" cap="none" spc="0" normalizeH="0" baseline="0" noProof="0" dirty="0">
                <a:ln>
                  <a:noFill/>
                </a:ln>
                <a:solidFill>
                  <a:srgbClr val="C0504D"/>
                </a:solidFill>
                <a:effectLst/>
                <a:uLnTx/>
                <a:uFillTx/>
                <a:latin typeface="Gill Sans MT" panose="020B0502020104020203" pitchFamily="34" charset="0"/>
                <a:cs typeface="Arial" panose="020B0604020202020204" pitchFamily="34" charset="0"/>
              </a:rPr>
              <a:t>OBJ. 3 : IMPROVE</a:t>
            </a:r>
            <a:r>
              <a:rPr kumimoji="0" lang="en-US" sz="1200" b="1" i="0" u="none" strike="noStrike" kern="1200" cap="none" spc="0" normalizeH="0" noProof="0" dirty="0">
                <a:ln>
                  <a:noFill/>
                </a:ln>
                <a:solidFill>
                  <a:srgbClr val="C0504D"/>
                </a:solidFill>
                <a:effectLst/>
                <a:uLnTx/>
                <a:uFillTx/>
                <a:latin typeface="Gill Sans MT" panose="020B0502020104020203" pitchFamily="34" charset="0"/>
                <a:cs typeface="Arial" panose="020B0604020202020204" pitchFamily="34" charset="0"/>
              </a:rPr>
              <a:t> MARKETING AND PRIVATE SECTOR ENGAGEMENT</a:t>
            </a:r>
            <a:endParaRPr kumimoji="0" lang="en-US" sz="1200" b="0" i="0" u="none" strike="noStrike" kern="1200" cap="none" spc="0" normalizeH="0" baseline="0" noProof="0" dirty="0">
              <a:ln>
                <a:noFill/>
              </a:ln>
              <a:solidFill>
                <a:srgbClr val="C0504D"/>
              </a:solidFill>
              <a:effectLst/>
              <a:uLnTx/>
              <a:uFillTx/>
              <a:latin typeface="Gill Sans MT" panose="020B0502020104020203" pitchFamily="34" charset="0"/>
              <a:cs typeface="Arial" panose="020B0604020202020204" pitchFamily="34" charset="0"/>
            </a:endParaRPr>
          </a:p>
        </p:txBody>
      </p:sp>
      <p:sp>
        <p:nvSpPr>
          <p:cNvPr id="3" name="Rectangle: Rounded Corners 2">
            <a:extLst>
              <a:ext uri="{FF2B5EF4-FFF2-40B4-BE49-F238E27FC236}">
                <a16:creationId xmlns:a16="http://schemas.microsoft.com/office/drawing/2014/main" id="{2D77864E-6E66-9279-ADEB-82DFF9A761B0}"/>
              </a:ext>
            </a:extLst>
          </p:cNvPr>
          <p:cNvSpPr/>
          <p:nvPr/>
        </p:nvSpPr>
        <p:spPr>
          <a:xfrm>
            <a:off x="152183" y="1601010"/>
            <a:ext cx="8839634" cy="682767"/>
          </a:xfrm>
          <a:prstGeom prst="round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800"/>
              </a:spcAft>
              <a:buClrTx/>
              <a:buSzTx/>
              <a:buFontTx/>
              <a:buNone/>
              <a:tabLst/>
              <a:defRPr/>
            </a:pPr>
            <a:r>
              <a:rPr kumimoji="0" lang="fr-FR" sz="1550" b="1"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The </a:t>
            </a:r>
            <a:r>
              <a:rPr kumimoji="0" lang="fr-FR" sz="1550" b="1" i="0" u="none" strike="noStrike" kern="1200" cap="none" spc="0" normalizeH="0" baseline="0" noProof="0" dirty="0" err="1">
                <a:ln>
                  <a:noFill/>
                </a:ln>
                <a:solidFill>
                  <a:prstClr val="black"/>
                </a:solidFill>
                <a:effectLst/>
                <a:uLnTx/>
                <a:uFillTx/>
                <a:latin typeface="Gill Sans MT" panose="020B0502020104020203" pitchFamily="34" charset="0"/>
                <a:cs typeface="Arial" panose="020B0604020202020204" pitchFamily="34" charset="0"/>
              </a:rPr>
              <a:t>overall</a:t>
            </a:r>
            <a:r>
              <a:rPr kumimoji="0" lang="fr-FR" sz="1550" b="1"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 objective</a:t>
            </a:r>
            <a:r>
              <a:rPr lang="fr-FR" sz="1550" b="1" dirty="0">
                <a:solidFill>
                  <a:prstClr val="black"/>
                </a:solidFill>
                <a:latin typeface="Gill Sans MT" panose="020B0502020104020203" pitchFamily="34" charset="0"/>
                <a:cs typeface="Arial" panose="020B0604020202020204" pitchFamily="34" charset="0"/>
              </a:rPr>
              <a:t>: to i</a:t>
            </a:r>
            <a:r>
              <a:rPr lang="en-US" sz="1550" b="1" dirty="0" err="1">
                <a:solidFill>
                  <a:prstClr val="black"/>
                </a:solidFill>
                <a:latin typeface="Gill Sans MT" panose="020B0502020104020203" pitchFamily="34" charset="0"/>
                <a:cs typeface="Arial" panose="020B0604020202020204" pitchFamily="34" charset="0"/>
              </a:rPr>
              <a:t>ncrease</a:t>
            </a:r>
            <a:r>
              <a:rPr lang="en-US" sz="1550" b="1" dirty="0">
                <a:solidFill>
                  <a:prstClr val="black"/>
                </a:solidFill>
                <a:latin typeface="Gill Sans MT" panose="020B0502020104020203" pitchFamily="34" charset="0"/>
                <a:cs typeface="Arial" panose="020B0604020202020204" pitchFamily="34" charset="0"/>
              </a:rPr>
              <a:t> the resilience of households and communities in the Northern and Southern Resilience Focus Zones (RFZ) through the improvement of livestock market systems</a:t>
            </a:r>
          </a:p>
        </p:txBody>
      </p:sp>
    </p:spTree>
    <p:extLst>
      <p:ext uri="{BB962C8B-B14F-4D97-AF65-F5344CB8AC3E}">
        <p14:creationId xmlns:p14="http://schemas.microsoft.com/office/powerpoint/2010/main" val="3198164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p:bldP spid="13" grpId="0" animBg="1"/>
      <p:bldP spid="14" grpId="0"/>
      <p:bldP spid="16" grpId="0" animBg="1"/>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B930CF1-9FC9-C96E-402D-46179577EF75}"/>
              </a:ext>
            </a:extLst>
          </p:cNvPr>
          <p:cNvSpPr>
            <a:spLocks noGrp="1"/>
          </p:cNvSpPr>
          <p:nvPr>
            <p:ph type="body" sz="quarter" idx="14"/>
          </p:nvPr>
        </p:nvSpPr>
        <p:spPr>
          <a:xfrm>
            <a:off x="172529" y="2093100"/>
            <a:ext cx="8798942" cy="2181053"/>
          </a:xfrm>
        </p:spPr>
        <p:txBody>
          <a:bodyPr/>
          <a:lstStyle/>
          <a:p>
            <a:r>
              <a:rPr kumimoji="0" lang="fr-FR" sz="4000" b="1" i="0" u="none" strike="noStrike" kern="0" spc="0" normalizeH="0" baseline="0" noProof="0" dirty="0" err="1">
                <a:ln>
                  <a:noFill/>
                </a:ln>
                <a:solidFill>
                  <a:srgbClr val="39393B"/>
                </a:solidFill>
                <a:effectLst/>
                <a:uLnTx/>
                <a:uFillTx/>
                <a:latin typeface="Gill Sans MT" panose="020B0502020104020203" pitchFamily="34" charset="0"/>
                <a:ea typeface="Verdana" panose="020B0604030504040204" pitchFamily="34" charset="0"/>
                <a:cs typeface="Arial"/>
                <a:sym typeface="Arial"/>
              </a:rPr>
              <a:t>What</a:t>
            </a:r>
            <a:r>
              <a:rPr kumimoji="0" lang="fr-FR" sz="4000" b="1" i="0" u="none" strike="noStrike" kern="0" spc="0" normalizeH="0" baseline="0" noProof="0" dirty="0">
                <a:ln>
                  <a:noFill/>
                </a:ln>
                <a:solidFill>
                  <a:srgbClr val="39393B"/>
                </a:solidFill>
                <a:effectLst/>
                <a:uLnTx/>
                <a:uFillTx/>
                <a:latin typeface="Gill Sans MT" panose="020B0502020104020203" pitchFamily="34" charset="0"/>
                <a:ea typeface="Verdana" panose="020B0604030504040204" pitchFamily="34" charset="0"/>
                <a:cs typeface="Arial"/>
                <a:sym typeface="Arial"/>
              </a:rPr>
              <a:t> </a:t>
            </a:r>
            <a:r>
              <a:rPr lang="fr-FR" sz="4000" b="1" kern="0" dirty="0">
                <a:solidFill>
                  <a:srgbClr val="39393B"/>
                </a:solidFill>
                <a:latin typeface="Gill Sans MT" panose="020B0502020104020203" pitchFamily="34" charset="0"/>
                <a:ea typeface="Verdana" panose="020B0604030504040204" pitchFamily="34" charset="0"/>
                <a:cs typeface="Arial"/>
                <a:sym typeface="Arial"/>
              </a:rPr>
              <a:t>a</a:t>
            </a:r>
            <a:r>
              <a:rPr kumimoji="0" lang="fr-FR" sz="4000" b="1" i="0" u="none" strike="noStrike" kern="0" spc="0" normalizeH="0" baseline="0" noProof="0" dirty="0" err="1">
                <a:ln>
                  <a:noFill/>
                </a:ln>
                <a:solidFill>
                  <a:srgbClr val="39393B"/>
                </a:solidFill>
                <a:effectLst/>
                <a:uLnTx/>
                <a:uFillTx/>
                <a:latin typeface="Gill Sans MT" panose="020B0502020104020203" pitchFamily="34" charset="0"/>
                <a:ea typeface="Verdana" panose="020B0604030504040204" pitchFamily="34" charset="0"/>
                <a:cs typeface="Arial"/>
                <a:sym typeface="Arial"/>
              </a:rPr>
              <a:t>pproach</a:t>
            </a:r>
            <a:r>
              <a:rPr kumimoji="0" lang="fr-FR" sz="4000" b="1" i="0" u="none" strike="noStrike" kern="0" spc="0" normalizeH="0" baseline="0" noProof="0" dirty="0">
                <a:ln>
                  <a:noFill/>
                </a:ln>
                <a:solidFill>
                  <a:srgbClr val="39393B"/>
                </a:solidFill>
                <a:effectLst/>
                <a:uLnTx/>
                <a:uFillTx/>
                <a:latin typeface="Gill Sans MT" panose="020B0502020104020203" pitchFamily="34" charset="0"/>
                <a:ea typeface="Verdana" panose="020B0604030504040204" pitchFamily="34" charset="0"/>
                <a:cs typeface="Arial"/>
                <a:sym typeface="Arial"/>
              </a:rPr>
              <a:t> </a:t>
            </a:r>
            <a:r>
              <a:rPr kumimoji="0" lang="fr-FR" sz="4000" b="1" i="0" u="none" strike="noStrike" kern="0" spc="0" normalizeH="0" baseline="0" noProof="0" dirty="0" err="1">
                <a:ln>
                  <a:noFill/>
                </a:ln>
                <a:solidFill>
                  <a:srgbClr val="39393B"/>
                </a:solidFill>
                <a:effectLst/>
                <a:uLnTx/>
                <a:uFillTx/>
                <a:latin typeface="Gill Sans MT" panose="020B0502020104020203" pitchFamily="34" charset="0"/>
                <a:ea typeface="Verdana" panose="020B0604030504040204" pitchFamily="34" charset="0"/>
                <a:cs typeface="Arial"/>
                <a:sym typeface="Arial"/>
              </a:rPr>
              <a:t>is</a:t>
            </a:r>
            <a:r>
              <a:rPr kumimoji="0" lang="fr-FR" sz="4000" b="1" i="0" u="none" strike="noStrike" kern="0" spc="0" normalizeH="0" baseline="0" noProof="0" dirty="0">
                <a:ln>
                  <a:noFill/>
                </a:ln>
                <a:solidFill>
                  <a:srgbClr val="39393B"/>
                </a:solidFill>
                <a:effectLst/>
                <a:uLnTx/>
                <a:uFillTx/>
                <a:latin typeface="Gill Sans MT" panose="020B0502020104020203" pitchFamily="34" charset="0"/>
                <a:ea typeface="Verdana" panose="020B0604030504040204" pitchFamily="34" charset="0"/>
                <a:cs typeface="Arial"/>
                <a:sym typeface="Arial"/>
              </a:rPr>
              <a:t> </a:t>
            </a:r>
            <a:r>
              <a:rPr kumimoji="0" lang="fr-FR" sz="4000" b="1" i="0" u="none" strike="noStrike" kern="0" spc="0" normalizeH="0" baseline="0" noProof="0" dirty="0" err="1">
                <a:ln>
                  <a:noFill/>
                </a:ln>
                <a:solidFill>
                  <a:srgbClr val="39393B"/>
                </a:solidFill>
                <a:effectLst/>
                <a:uLnTx/>
                <a:uFillTx/>
                <a:latin typeface="Gill Sans MT" panose="020B0502020104020203" pitchFamily="34" charset="0"/>
                <a:ea typeface="Verdana" panose="020B0604030504040204" pitchFamily="34" charset="0"/>
                <a:cs typeface="Arial"/>
                <a:sym typeface="Arial"/>
              </a:rPr>
              <a:t>used</a:t>
            </a:r>
            <a:r>
              <a:rPr kumimoji="0" lang="fr-FR" sz="4000" b="1" i="0" u="none" strike="noStrike" kern="0" spc="0" normalizeH="0" baseline="0" noProof="0" dirty="0">
                <a:ln>
                  <a:noFill/>
                </a:ln>
                <a:solidFill>
                  <a:srgbClr val="39393B"/>
                </a:solidFill>
                <a:effectLst/>
                <a:uLnTx/>
                <a:uFillTx/>
                <a:latin typeface="Gill Sans MT" panose="020B0502020104020203" pitchFamily="34" charset="0"/>
                <a:ea typeface="Verdana" panose="020B0604030504040204" pitchFamily="34" charset="0"/>
                <a:cs typeface="Arial"/>
                <a:sym typeface="Arial"/>
              </a:rPr>
              <a:t> to </a:t>
            </a:r>
            <a:r>
              <a:rPr kumimoji="0" lang="fr-FR" sz="4000" b="1" i="0" u="none" strike="noStrike" kern="0" spc="0" normalizeH="0" baseline="0" noProof="0" dirty="0" err="1">
                <a:ln>
                  <a:noFill/>
                </a:ln>
                <a:solidFill>
                  <a:srgbClr val="39393B"/>
                </a:solidFill>
                <a:effectLst/>
                <a:uLnTx/>
                <a:uFillTx/>
                <a:latin typeface="Gill Sans MT" panose="020B0502020104020203" pitchFamily="34" charset="0"/>
                <a:ea typeface="Verdana" panose="020B0604030504040204" pitchFamily="34" charset="0"/>
                <a:cs typeface="Arial"/>
                <a:sym typeface="Arial"/>
              </a:rPr>
              <a:t>reach</a:t>
            </a:r>
            <a:r>
              <a:rPr kumimoji="0" lang="fr-FR" sz="4000" b="1" i="0" u="none" strike="noStrike" kern="0" spc="0" normalizeH="0" baseline="0" noProof="0" dirty="0">
                <a:ln>
                  <a:noFill/>
                </a:ln>
                <a:solidFill>
                  <a:srgbClr val="39393B"/>
                </a:solidFill>
                <a:effectLst/>
                <a:uLnTx/>
                <a:uFillTx/>
                <a:latin typeface="Gill Sans MT" panose="020B0502020104020203" pitchFamily="34" charset="0"/>
                <a:ea typeface="Verdana" panose="020B0604030504040204" pitchFamily="34" charset="0"/>
                <a:cs typeface="Arial"/>
                <a:sym typeface="Arial"/>
              </a:rPr>
              <a:t> objectives and </a:t>
            </a:r>
            <a:r>
              <a:rPr kumimoji="0" lang="fr-FR" sz="4000" b="1" i="0" u="none" strike="noStrike" kern="0" spc="0" normalizeH="0" baseline="0" noProof="0" dirty="0" err="1">
                <a:ln>
                  <a:noFill/>
                </a:ln>
                <a:solidFill>
                  <a:srgbClr val="39393B"/>
                </a:solidFill>
                <a:effectLst/>
                <a:uLnTx/>
                <a:uFillTx/>
                <a:latin typeface="Gill Sans MT" panose="020B0502020104020203" pitchFamily="34" charset="0"/>
                <a:ea typeface="Verdana" panose="020B0604030504040204" pitchFamily="34" charset="0"/>
                <a:cs typeface="Arial"/>
                <a:sym typeface="Arial"/>
              </a:rPr>
              <a:t>results</a:t>
            </a:r>
            <a:r>
              <a:rPr kumimoji="0" lang="en-US" sz="4000" b="1" i="0" u="none" strike="noStrike" kern="0" spc="0" normalizeH="0" baseline="0" noProof="0" dirty="0">
                <a:ln>
                  <a:noFill/>
                </a:ln>
                <a:solidFill>
                  <a:srgbClr val="39393B"/>
                </a:solidFill>
                <a:effectLst/>
                <a:uLnTx/>
                <a:uFillTx/>
                <a:latin typeface="Gill Sans MT" panose="020B0502020104020203" pitchFamily="34" charset="0"/>
                <a:ea typeface="Verdana" panose="020B0604030504040204" pitchFamily="34" charset="0"/>
                <a:cs typeface="Arial"/>
                <a:sym typeface="Arial"/>
              </a:rPr>
              <a:t>?</a:t>
            </a:r>
            <a:endParaRPr lang="en-US" sz="4000" b="1" dirty="0"/>
          </a:p>
        </p:txBody>
      </p:sp>
    </p:spTree>
    <p:extLst>
      <p:ext uri="{BB962C8B-B14F-4D97-AF65-F5344CB8AC3E}">
        <p14:creationId xmlns:p14="http://schemas.microsoft.com/office/powerpoint/2010/main" val="16075540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8BBE9-7A62-2A5C-E5D0-CEB458DA6F68}"/>
              </a:ext>
            </a:extLst>
          </p:cNvPr>
          <p:cNvSpPr>
            <a:spLocks noGrp="1"/>
          </p:cNvSpPr>
          <p:nvPr>
            <p:ph type="title"/>
          </p:nvPr>
        </p:nvSpPr>
        <p:spPr>
          <a:xfrm>
            <a:off x="448041" y="1156442"/>
            <a:ext cx="8229600" cy="775876"/>
          </a:xfrm>
        </p:spPr>
        <p:txBody>
          <a:bodyPr/>
          <a:lstStyle/>
          <a:p>
            <a:r>
              <a:rPr lang="fr-FR" sz="2400" dirty="0" err="1">
                <a:latin typeface="Gill Sans MT" panose="020B0502020104020203" pitchFamily="34" charset="0"/>
              </a:rPr>
              <a:t>Market</a:t>
            </a:r>
            <a:r>
              <a:rPr lang="fr-FR" sz="2400" dirty="0">
                <a:latin typeface="Gill Sans MT" panose="020B0502020104020203" pitchFamily="34" charset="0"/>
              </a:rPr>
              <a:t> System </a:t>
            </a:r>
            <a:r>
              <a:rPr lang="fr-FR" sz="2400" dirty="0" err="1">
                <a:latin typeface="Gill Sans MT" panose="020B0502020104020203" pitchFamily="34" charset="0"/>
              </a:rPr>
              <a:t>Development</a:t>
            </a:r>
            <a:r>
              <a:rPr lang="fr-FR" sz="2400" dirty="0">
                <a:latin typeface="Gill Sans MT" panose="020B0502020104020203" pitchFamily="34" charset="0"/>
              </a:rPr>
              <a:t> </a:t>
            </a:r>
            <a:r>
              <a:rPr lang="fr-FR" sz="2400" dirty="0" err="1">
                <a:latin typeface="Gill Sans MT" panose="020B0502020104020203" pitchFamily="34" charset="0"/>
              </a:rPr>
              <a:t>Approach</a:t>
            </a:r>
            <a:r>
              <a:rPr lang="fr-FR" sz="2400" dirty="0">
                <a:latin typeface="Gill Sans MT" panose="020B0502020104020203" pitchFamily="34" charset="0"/>
              </a:rPr>
              <a:t> </a:t>
            </a:r>
            <a:endParaRPr lang="en-US" sz="2400" dirty="0">
              <a:latin typeface="Gill Sans MT" panose="020B0502020104020203" pitchFamily="34" charset="0"/>
            </a:endParaRPr>
          </a:p>
        </p:txBody>
      </p:sp>
      <p:sp>
        <p:nvSpPr>
          <p:cNvPr id="3" name="Text Placeholder 2">
            <a:extLst>
              <a:ext uri="{FF2B5EF4-FFF2-40B4-BE49-F238E27FC236}">
                <a16:creationId xmlns:a16="http://schemas.microsoft.com/office/drawing/2014/main" id="{74E6A2B2-98E5-A2E1-133D-4D4A918BE236}"/>
              </a:ext>
            </a:extLst>
          </p:cNvPr>
          <p:cNvSpPr>
            <a:spLocks noGrp="1"/>
          </p:cNvSpPr>
          <p:nvPr>
            <p:ph type="body" sz="quarter" idx="10"/>
          </p:nvPr>
        </p:nvSpPr>
        <p:spPr>
          <a:xfrm>
            <a:off x="512334" y="2270611"/>
            <a:ext cx="8101013" cy="3769773"/>
          </a:xfrm>
        </p:spPr>
        <p:txBody>
          <a:bodyPr/>
          <a:lstStyle/>
          <a:p>
            <a:pPr marL="285750" marR="0" lvl="0" indent="-228600" algn="just"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prstClr val="black"/>
                </a:solidFill>
                <a:effectLst/>
                <a:uLnTx/>
                <a:uFillTx/>
                <a:latin typeface="Gill Sans MT" panose="020B0502020104020203" pitchFamily="34" charset="0"/>
                <a:cs typeface="+mn-cs"/>
              </a:rPr>
              <a:t>Definition</a:t>
            </a:r>
            <a:r>
              <a:rPr kumimoji="0" lang="en-US" sz="2000" b="0" i="0" u="none" strike="noStrike" kern="1200" cap="none" spc="0" normalizeH="0" baseline="0" noProof="0" dirty="0">
                <a:ln>
                  <a:noFill/>
                </a:ln>
                <a:solidFill>
                  <a:prstClr val="black"/>
                </a:solidFill>
                <a:effectLst/>
                <a:uLnTx/>
                <a:uFillTx/>
                <a:latin typeface="Gill Sans MT" panose="020B0502020104020203" pitchFamily="34" charset="0"/>
                <a:cs typeface="+mn-cs"/>
              </a:rPr>
              <a:t>: an approach aimed at developing market systems so that they operate more efficiently, sustainably and beneficially for the poor, building their capacities and offering them opportunities to improve their lives.</a:t>
            </a:r>
            <a:r>
              <a:rPr lang="en-US" sz="2000" dirty="0">
                <a:solidFill>
                  <a:prstClr val="black"/>
                </a:solidFill>
                <a:latin typeface="Gill Sans MT" panose="020B0502020104020203" pitchFamily="34" charset="0"/>
                <a:cs typeface="+mn-cs"/>
              </a:rPr>
              <a:t> </a:t>
            </a:r>
            <a:r>
              <a:rPr lang="en-US" sz="2000" b="1" i="1" dirty="0">
                <a:solidFill>
                  <a:prstClr val="black"/>
                </a:solidFill>
                <a:highlight>
                  <a:srgbClr val="FFFF00"/>
                </a:highlight>
                <a:latin typeface="Gill Sans MT" panose="020B0502020104020203" pitchFamily="34" charset="0"/>
                <a:cs typeface="+mn-cs"/>
              </a:rPr>
              <a:t>We do this primarily by working with and through private sector actors.</a:t>
            </a:r>
            <a:endParaRPr kumimoji="0" lang="en-US" sz="2000" b="1" i="1" u="none" strike="noStrike" kern="1200" cap="none" spc="0" normalizeH="0" baseline="0" noProof="0" dirty="0">
              <a:ln>
                <a:noFill/>
              </a:ln>
              <a:solidFill>
                <a:prstClr val="black"/>
              </a:solidFill>
              <a:effectLst/>
              <a:highlight>
                <a:srgbClr val="FFFF00"/>
              </a:highlight>
              <a:uLnTx/>
              <a:uFillTx/>
              <a:latin typeface="Gill Sans MT" panose="020B0502020104020203" pitchFamily="34" charset="0"/>
              <a:cs typeface="+mn-cs"/>
            </a:endParaRPr>
          </a:p>
          <a:p>
            <a:pPr marL="57150" marR="0" lvl="0" indent="0" algn="just" defTabSz="914400" rtl="0" eaLnBrk="1" fontAlgn="auto" latinLnBrk="0" hangingPunct="1">
              <a:lnSpc>
                <a:spcPct val="90000"/>
              </a:lnSpc>
              <a:spcBef>
                <a:spcPts val="0"/>
              </a:spcBef>
              <a:spcAft>
                <a:spcPts val="60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Gill Sans MT" panose="020B0502020104020203" pitchFamily="34" charset="0"/>
              <a:cs typeface="+mn-cs"/>
            </a:endParaRPr>
          </a:p>
          <a:p>
            <a:endParaRPr lang="en-US" sz="2000" dirty="0"/>
          </a:p>
        </p:txBody>
      </p:sp>
    </p:spTree>
    <p:extLst>
      <p:ext uri="{BB962C8B-B14F-4D97-AF65-F5344CB8AC3E}">
        <p14:creationId xmlns:p14="http://schemas.microsoft.com/office/powerpoint/2010/main" val="29820375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501DA1BC-BA88-4999-8AB3-83AE3C067096}"/>
              </a:ext>
            </a:extLst>
          </p:cNvPr>
          <p:cNvSpPr/>
          <p:nvPr/>
        </p:nvSpPr>
        <p:spPr>
          <a:xfrm>
            <a:off x="2572042" y="1603079"/>
            <a:ext cx="2335040" cy="2127807"/>
          </a:xfrm>
          <a:prstGeom prst="ellipse">
            <a:avLst/>
          </a:prstGeom>
          <a:solidFill>
            <a:srgbClr val="01B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Gill Sans MT" panose="020B0502020104020203" pitchFamily="34" charset="0"/>
              </a:rPr>
              <a:t>Direct market players</a:t>
            </a:r>
          </a:p>
        </p:txBody>
      </p:sp>
      <p:sp>
        <p:nvSpPr>
          <p:cNvPr id="3" name="Oval 2">
            <a:extLst>
              <a:ext uri="{FF2B5EF4-FFF2-40B4-BE49-F238E27FC236}">
                <a16:creationId xmlns:a16="http://schemas.microsoft.com/office/drawing/2014/main" id="{AB6893FE-7992-446F-8A2E-52A08532CFAC}"/>
              </a:ext>
            </a:extLst>
          </p:cNvPr>
          <p:cNvSpPr/>
          <p:nvPr/>
        </p:nvSpPr>
        <p:spPr>
          <a:xfrm>
            <a:off x="4572000" y="2772965"/>
            <a:ext cx="2206385" cy="2127807"/>
          </a:xfrm>
          <a:prstGeom prst="ellipse">
            <a:avLst/>
          </a:prstGeom>
          <a:solidFill>
            <a:srgbClr val="EC66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Gill Sans MT" panose="020B0502020104020203" pitchFamily="34" charset="0"/>
              </a:rPr>
              <a:t>Suppliers</a:t>
            </a:r>
          </a:p>
        </p:txBody>
      </p:sp>
      <p:sp>
        <p:nvSpPr>
          <p:cNvPr id="4" name="Oval 3">
            <a:extLst>
              <a:ext uri="{FF2B5EF4-FFF2-40B4-BE49-F238E27FC236}">
                <a16:creationId xmlns:a16="http://schemas.microsoft.com/office/drawing/2014/main" id="{0C3EF440-D748-4356-820A-E9EF258CD607}"/>
              </a:ext>
            </a:extLst>
          </p:cNvPr>
          <p:cNvSpPr/>
          <p:nvPr/>
        </p:nvSpPr>
        <p:spPr>
          <a:xfrm>
            <a:off x="2513341" y="3730886"/>
            <a:ext cx="2260352" cy="2127807"/>
          </a:xfrm>
          <a:prstGeom prst="ellipse">
            <a:avLst/>
          </a:prstGeom>
          <a:solidFill>
            <a:srgbClr val="2F56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Gill Sans MT" panose="020B0502020104020203" pitchFamily="34" charset="0"/>
              </a:rPr>
              <a:t>Business environment</a:t>
            </a:r>
          </a:p>
        </p:txBody>
      </p:sp>
      <p:cxnSp>
        <p:nvCxnSpPr>
          <p:cNvPr id="6" name="Straight Connector 5">
            <a:extLst>
              <a:ext uri="{FF2B5EF4-FFF2-40B4-BE49-F238E27FC236}">
                <a16:creationId xmlns:a16="http://schemas.microsoft.com/office/drawing/2014/main" id="{F7EB7C78-E2AF-4FF2-9004-524B161C4797}"/>
              </a:ext>
            </a:extLst>
          </p:cNvPr>
          <p:cNvCxnSpPr>
            <a:cxnSpLocks/>
          </p:cNvCxnSpPr>
          <p:nvPr/>
        </p:nvCxnSpPr>
        <p:spPr>
          <a:xfrm flipH="1" flipV="1">
            <a:off x="377190" y="2061724"/>
            <a:ext cx="2096314" cy="25945"/>
          </a:xfrm>
          <a:prstGeom prst="line">
            <a:avLst/>
          </a:prstGeom>
          <a:ln w="6350">
            <a:solidFill>
              <a:srgbClr val="2F5689"/>
            </a:solidFill>
          </a:ln>
        </p:spPr>
        <p:style>
          <a:lnRef idx="2">
            <a:schemeClr val="dk1"/>
          </a:lnRef>
          <a:fillRef idx="0">
            <a:schemeClr val="dk1"/>
          </a:fillRef>
          <a:effectRef idx="1">
            <a:schemeClr val="dk1"/>
          </a:effectRef>
          <a:fontRef idx="minor">
            <a:schemeClr val="tx1"/>
          </a:fontRef>
        </p:style>
      </p:cxnSp>
      <p:sp>
        <p:nvSpPr>
          <p:cNvPr id="15" name="TextBox 14">
            <a:extLst>
              <a:ext uri="{FF2B5EF4-FFF2-40B4-BE49-F238E27FC236}">
                <a16:creationId xmlns:a16="http://schemas.microsoft.com/office/drawing/2014/main" id="{A5D9ECD7-2E09-49AB-8506-85C1F25D0121}"/>
              </a:ext>
            </a:extLst>
          </p:cNvPr>
          <p:cNvSpPr txBox="1"/>
          <p:nvPr/>
        </p:nvSpPr>
        <p:spPr>
          <a:xfrm>
            <a:off x="310698" y="1800547"/>
            <a:ext cx="924674" cy="323636"/>
          </a:xfrm>
          <a:prstGeom prst="rect">
            <a:avLst/>
          </a:prstGeom>
          <a:noFill/>
        </p:spPr>
        <p:txBody>
          <a:bodyPr wrap="none" rtlCol="0">
            <a:noAutofit/>
          </a:bodyPr>
          <a:lstStyle/>
          <a:p>
            <a:pPr algn="l"/>
            <a:r>
              <a:rPr lang="en-US" sz="1200" dirty="0">
                <a:latin typeface="Gill Sans MT" panose="020B0502020104020203" pitchFamily="34" charset="0"/>
              </a:rPr>
              <a:t>Producers</a:t>
            </a:r>
          </a:p>
        </p:txBody>
      </p:sp>
      <p:sp>
        <p:nvSpPr>
          <p:cNvPr id="16" name="TextBox 15">
            <a:extLst>
              <a:ext uri="{FF2B5EF4-FFF2-40B4-BE49-F238E27FC236}">
                <a16:creationId xmlns:a16="http://schemas.microsoft.com/office/drawing/2014/main" id="{57A6EAA4-79BC-42A3-854B-2B6D6017EDB9}"/>
              </a:ext>
            </a:extLst>
          </p:cNvPr>
          <p:cNvSpPr txBox="1"/>
          <p:nvPr/>
        </p:nvSpPr>
        <p:spPr>
          <a:xfrm>
            <a:off x="310699" y="2249042"/>
            <a:ext cx="924674" cy="323636"/>
          </a:xfrm>
          <a:prstGeom prst="rect">
            <a:avLst/>
          </a:prstGeom>
          <a:noFill/>
        </p:spPr>
        <p:txBody>
          <a:bodyPr wrap="none" rtlCol="0">
            <a:noAutofit/>
          </a:bodyPr>
          <a:lstStyle/>
          <a:p>
            <a:pPr algn="l"/>
            <a:r>
              <a:rPr lang="en-US" sz="1200" dirty="0">
                <a:latin typeface="Gill Sans MT" panose="020B0502020104020203" pitchFamily="34" charset="0"/>
              </a:rPr>
              <a:t>Buyers</a:t>
            </a:r>
          </a:p>
        </p:txBody>
      </p:sp>
      <p:sp>
        <p:nvSpPr>
          <p:cNvPr id="17" name="TextBox 16">
            <a:extLst>
              <a:ext uri="{FF2B5EF4-FFF2-40B4-BE49-F238E27FC236}">
                <a16:creationId xmlns:a16="http://schemas.microsoft.com/office/drawing/2014/main" id="{FB2911E8-899B-4648-B52E-5035D8C9641B}"/>
              </a:ext>
            </a:extLst>
          </p:cNvPr>
          <p:cNvSpPr txBox="1"/>
          <p:nvPr/>
        </p:nvSpPr>
        <p:spPr>
          <a:xfrm>
            <a:off x="227282" y="4075290"/>
            <a:ext cx="924674" cy="308451"/>
          </a:xfrm>
          <a:prstGeom prst="rect">
            <a:avLst/>
          </a:prstGeom>
          <a:noFill/>
        </p:spPr>
        <p:txBody>
          <a:bodyPr wrap="none" rtlCol="0">
            <a:noAutofit/>
          </a:bodyPr>
          <a:lstStyle/>
          <a:p>
            <a:pPr algn="l"/>
            <a:r>
              <a:rPr lang="en-US" sz="1200" dirty="0">
                <a:latin typeface="Gill Sans MT" panose="020B0502020104020203" pitchFamily="34" charset="0"/>
              </a:rPr>
              <a:t>Government</a:t>
            </a:r>
          </a:p>
        </p:txBody>
      </p:sp>
      <p:cxnSp>
        <p:nvCxnSpPr>
          <p:cNvPr id="23" name="Straight Connector 22">
            <a:extLst>
              <a:ext uri="{FF2B5EF4-FFF2-40B4-BE49-F238E27FC236}">
                <a16:creationId xmlns:a16="http://schemas.microsoft.com/office/drawing/2014/main" id="{70DE1C0F-B8AE-4974-86DC-A6C59B740E0A}"/>
              </a:ext>
            </a:extLst>
          </p:cNvPr>
          <p:cNvCxnSpPr>
            <a:cxnSpLocks/>
          </p:cNvCxnSpPr>
          <p:nvPr/>
        </p:nvCxnSpPr>
        <p:spPr>
          <a:xfrm flipH="1" flipV="1">
            <a:off x="6848203" y="4008080"/>
            <a:ext cx="2044057" cy="15819"/>
          </a:xfrm>
          <a:prstGeom prst="line">
            <a:avLst/>
          </a:prstGeom>
          <a:ln w="15875">
            <a:solidFill>
              <a:srgbClr val="2F5689"/>
            </a:solidFill>
          </a:ln>
        </p:spPr>
        <p:style>
          <a:lnRef idx="2">
            <a:schemeClr val="dk1"/>
          </a:lnRef>
          <a:fillRef idx="0">
            <a:schemeClr val="dk1"/>
          </a:fillRef>
          <a:effectRef idx="1">
            <a:schemeClr val="dk1"/>
          </a:effectRef>
          <a:fontRef idx="minor">
            <a:schemeClr val="tx1"/>
          </a:fontRef>
        </p:style>
      </p:cxnSp>
      <p:cxnSp>
        <p:nvCxnSpPr>
          <p:cNvPr id="25" name="Straight Connector 24">
            <a:extLst>
              <a:ext uri="{FF2B5EF4-FFF2-40B4-BE49-F238E27FC236}">
                <a16:creationId xmlns:a16="http://schemas.microsoft.com/office/drawing/2014/main" id="{036D7664-FC1B-4C9F-8113-68C14550500F}"/>
              </a:ext>
            </a:extLst>
          </p:cNvPr>
          <p:cNvCxnSpPr>
            <a:cxnSpLocks/>
          </p:cNvCxnSpPr>
          <p:nvPr/>
        </p:nvCxnSpPr>
        <p:spPr>
          <a:xfrm flipH="1">
            <a:off x="282388" y="4360806"/>
            <a:ext cx="2161135" cy="1"/>
          </a:xfrm>
          <a:prstGeom prst="line">
            <a:avLst/>
          </a:prstGeom>
          <a:ln w="15875">
            <a:solidFill>
              <a:srgbClr val="2F5689"/>
            </a:solidFill>
          </a:ln>
        </p:spPr>
        <p:style>
          <a:lnRef idx="2">
            <a:schemeClr val="dk1"/>
          </a:lnRef>
          <a:fillRef idx="0">
            <a:schemeClr val="dk1"/>
          </a:fillRef>
          <a:effectRef idx="1">
            <a:schemeClr val="dk1"/>
          </a:effectRef>
          <a:fontRef idx="minor">
            <a:schemeClr val="tx1"/>
          </a:fontRef>
        </p:style>
      </p:cxnSp>
      <p:cxnSp>
        <p:nvCxnSpPr>
          <p:cNvPr id="28" name="Straight Connector 27">
            <a:extLst>
              <a:ext uri="{FF2B5EF4-FFF2-40B4-BE49-F238E27FC236}">
                <a16:creationId xmlns:a16="http://schemas.microsoft.com/office/drawing/2014/main" id="{0D174E7E-C7EE-4C10-BAE6-1E0CABA94592}"/>
              </a:ext>
            </a:extLst>
          </p:cNvPr>
          <p:cNvCxnSpPr>
            <a:cxnSpLocks/>
          </p:cNvCxnSpPr>
          <p:nvPr/>
        </p:nvCxnSpPr>
        <p:spPr>
          <a:xfrm flipH="1">
            <a:off x="282388" y="4733817"/>
            <a:ext cx="2110208" cy="0"/>
          </a:xfrm>
          <a:prstGeom prst="line">
            <a:avLst/>
          </a:prstGeom>
          <a:ln w="15875">
            <a:solidFill>
              <a:srgbClr val="2F5689"/>
            </a:solidFill>
          </a:ln>
        </p:spPr>
        <p:style>
          <a:lnRef idx="2">
            <a:schemeClr val="dk1"/>
          </a:lnRef>
          <a:fillRef idx="0">
            <a:schemeClr val="dk1"/>
          </a:fillRef>
          <a:effectRef idx="1">
            <a:schemeClr val="dk1"/>
          </a:effectRef>
          <a:fontRef idx="minor">
            <a:schemeClr val="tx1"/>
          </a:fontRef>
        </p:style>
      </p:cxnSp>
      <p:cxnSp>
        <p:nvCxnSpPr>
          <p:cNvPr id="29" name="Straight Connector 28">
            <a:extLst>
              <a:ext uri="{FF2B5EF4-FFF2-40B4-BE49-F238E27FC236}">
                <a16:creationId xmlns:a16="http://schemas.microsoft.com/office/drawing/2014/main" id="{326A1B44-E886-482A-9854-6496B84059AC}"/>
              </a:ext>
            </a:extLst>
          </p:cNvPr>
          <p:cNvCxnSpPr>
            <a:cxnSpLocks/>
          </p:cNvCxnSpPr>
          <p:nvPr/>
        </p:nvCxnSpPr>
        <p:spPr>
          <a:xfrm flipH="1">
            <a:off x="282387" y="5125519"/>
            <a:ext cx="2110210" cy="0"/>
          </a:xfrm>
          <a:prstGeom prst="line">
            <a:avLst/>
          </a:prstGeom>
          <a:ln w="15875">
            <a:solidFill>
              <a:srgbClr val="2F5689"/>
            </a:solidFill>
          </a:ln>
        </p:spPr>
        <p:style>
          <a:lnRef idx="2">
            <a:schemeClr val="dk1"/>
          </a:lnRef>
          <a:fillRef idx="0">
            <a:schemeClr val="dk1"/>
          </a:fillRef>
          <a:effectRef idx="1">
            <a:schemeClr val="dk1"/>
          </a:effectRef>
          <a:fontRef idx="minor">
            <a:schemeClr val="tx1"/>
          </a:fontRef>
        </p:style>
      </p:cxnSp>
      <p:sp>
        <p:nvSpPr>
          <p:cNvPr id="39" name="TextBox 38">
            <a:extLst>
              <a:ext uri="{FF2B5EF4-FFF2-40B4-BE49-F238E27FC236}">
                <a16:creationId xmlns:a16="http://schemas.microsoft.com/office/drawing/2014/main" id="{425077F0-E78C-4A7A-8259-0500F8B995A2}"/>
              </a:ext>
            </a:extLst>
          </p:cNvPr>
          <p:cNvSpPr txBox="1"/>
          <p:nvPr/>
        </p:nvSpPr>
        <p:spPr>
          <a:xfrm>
            <a:off x="7245594" y="2761513"/>
            <a:ext cx="1249274" cy="515188"/>
          </a:xfrm>
          <a:prstGeom prst="rect">
            <a:avLst/>
          </a:prstGeom>
          <a:noFill/>
        </p:spPr>
        <p:txBody>
          <a:bodyPr wrap="none" rtlCol="0">
            <a:noAutofit/>
          </a:bodyPr>
          <a:lstStyle/>
          <a:p>
            <a:pPr algn="ctr"/>
            <a:r>
              <a:rPr lang="en-US" sz="1200" dirty="0">
                <a:latin typeface="Gill Sans MT" panose="020B0502020104020203" pitchFamily="34" charset="0"/>
              </a:rPr>
              <a:t>Input and feed producers</a:t>
            </a:r>
          </a:p>
          <a:p>
            <a:pPr algn="ctr"/>
            <a:r>
              <a:rPr lang="en-US" sz="1200" dirty="0">
                <a:latin typeface="Gill Sans MT" panose="020B0502020104020203" pitchFamily="34" charset="0"/>
              </a:rPr>
              <a:t> for animals</a:t>
            </a:r>
          </a:p>
        </p:txBody>
      </p:sp>
      <p:sp>
        <p:nvSpPr>
          <p:cNvPr id="40" name="TextBox 39">
            <a:extLst>
              <a:ext uri="{FF2B5EF4-FFF2-40B4-BE49-F238E27FC236}">
                <a16:creationId xmlns:a16="http://schemas.microsoft.com/office/drawing/2014/main" id="{027744B1-1550-4A1F-9704-9BF6636ECECF}"/>
              </a:ext>
            </a:extLst>
          </p:cNvPr>
          <p:cNvSpPr txBox="1"/>
          <p:nvPr/>
        </p:nvSpPr>
        <p:spPr>
          <a:xfrm>
            <a:off x="7582430" y="3388210"/>
            <a:ext cx="1019771" cy="515185"/>
          </a:xfrm>
          <a:prstGeom prst="rect">
            <a:avLst/>
          </a:prstGeom>
          <a:noFill/>
        </p:spPr>
        <p:txBody>
          <a:bodyPr wrap="none" rtlCol="0">
            <a:noAutofit/>
          </a:bodyPr>
          <a:lstStyle/>
          <a:p>
            <a:pPr algn="ctr"/>
            <a:r>
              <a:rPr lang="en-US" sz="1200" dirty="0">
                <a:latin typeface="Gill Sans MT" panose="020B0502020104020203" pitchFamily="34" charset="0"/>
              </a:rPr>
              <a:t>Equipment suppliers</a:t>
            </a:r>
          </a:p>
        </p:txBody>
      </p:sp>
      <p:sp>
        <p:nvSpPr>
          <p:cNvPr id="41" name="TextBox 40">
            <a:extLst>
              <a:ext uri="{FF2B5EF4-FFF2-40B4-BE49-F238E27FC236}">
                <a16:creationId xmlns:a16="http://schemas.microsoft.com/office/drawing/2014/main" id="{B88D5CDB-860C-4E77-A2FF-5DE417632998}"/>
              </a:ext>
            </a:extLst>
          </p:cNvPr>
          <p:cNvSpPr txBox="1"/>
          <p:nvPr/>
        </p:nvSpPr>
        <p:spPr>
          <a:xfrm>
            <a:off x="7444004" y="3751654"/>
            <a:ext cx="924674" cy="323636"/>
          </a:xfrm>
          <a:prstGeom prst="rect">
            <a:avLst/>
          </a:prstGeom>
          <a:noFill/>
        </p:spPr>
        <p:txBody>
          <a:bodyPr wrap="none" rtlCol="0">
            <a:noAutofit/>
          </a:bodyPr>
          <a:lstStyle/>
          <a:p>
            <a:pPr algn="l"/>
            <a:r>
              <a:rPr lang="en-US" sz="1200" dirty="0">
                <a:latin typeface="Gill Sans MT" panose="020B0502020104020203" pitchFamily="34" charset="0"/>
              </a:rPr>
              <a:t>Services providers</a:t>
            </a:r>
          </a:p>
        </p:txBody>
      </p:sp>
      <p:cxnSp>
        <p:nvCxnSpPr>
          <p:cNvPr id="42" name="Straight Connector 41">
            <a:extLst>
              <a:ext uri="{FF2B5EF4-FFF2-40B4-BE49-F238E27FC236}">
                <a16:creationId xmlns:a16="http://schemas.microsoft.com/office/drawing/2014/main" id="{1A2F8250-01EA-4C7B-AD6B-A6AFA0E26FC3}"/>
              </a:ext>
            </a:extLst>
          </p:cNvPr>
          <p:cNvCxnSpPr>
            <a:cxnSpLocks/>
          </p:cNvCxnSpPr>
          <p:nvPr/>
        </p:nvCxnSpPr>
        <p:spPr>
          <a:xfrm flipH="1" flipV="1">
            <a:off x="6686550" y="4393000"/>
            <a:ext cx="2175063" cy="26459"/>
          </a:xfrm>
          <a:prstGeom prst="line">
            <a:avLst/>
          </a:prstGeom>
          <a:ln w="15875">
            <a:solidFill>
              <a:srgbClr val="2F5689"/>
            </a:solidFill>
          </a:ln>
        </p:spPr>
        <p:style>
          <a:lnRef idx="2">
            <a:schemeClr val="dk1"/>
          </a:lnRef>
          <a:fillRef idx="0">
            <a:schemeClr val="dk1"/>
          </a:fillRef>
          <a:effectRef idx="1">
            <a:schemeClr val="dk1"/>
          </a:effectRef>
          <a:fontRef idx="minor">
            <a:schemeClr val="tx1"/>
          </a:fontRef>
        </p:style>
      </p:cxnSp>
      <p:sp>
        <p:nvSpPr>
          <p:cNvPr id="43" name="TextBox 42">
            <a:extLst>
              <a:ext uri="{FF2B5EF4-FFF2-40B4-BE49-F238E27FC236}">
                <a16:creationId xmlns:a16="http://schemas.microsoft.com/office/drawing/2014/main" id="{C75632DB-D03C-469C-B2FE-738835C1B3C7}"/>
              </a:ext>
            </a:extLst>
          </p:cNvPr>
          <p:cNvSpPr txBox="1"/>
          <p:nvPr/>
        </p:nvSpPr>
        <p:spPr>
          <a:xfrm>
            <a:off x="7606304" y="4086495"/>
            <a:ext cx="762374" cy="323636"/>
          </a:xfrm>
          <a:prstGeom prst="rect">
            <a:avLst/>
          </a:prstGeom>
          <a:noFill/>
        </p:spPr>
        <p:txBody>
          <a:bodyPr wrap="none" rtlCol="0">
            <a:noAutofit/>
          </a:bodyPr>
          <a:lstStyle/>
          <a:p>
            <a:pPr algn="l"/>
            <a:r>
              <a:rPr lang="en-US" sz="1200" dirty="0">
                <a:latin typeface="Gill Sans MT" panose="020B0502020104020203" pitchFamily="34" charset="0"/>
              </a:rPr>
              <a:t>Banks</a:t>
            </a:r>
          </a:p>
        </p:txBody>
      </p:sp>
      <p:sp>
        <p:nvSpPr>
          <p:cNvPr id="48" name="TextBox 47">
            <a:extLst>
              <a:ext uri="{FF2B5EF4-FFF2-40B4-BE49-F238E27FC236}">
                <a16:creationId xmlns:a16="http://schemas.microsoft.com/office/drawing/2014/main" id="{3BC45E05-7F36-498D-AD97-A31B8E9A4DD9}"/>
              </a:ext>
            </a:extLst>
          </p:cNvPr>
          <p:cNvSpPr txBox="1"/>
          <p:nvPr/>
        </p:nvSpPr>
        <p:spPr>
          <a:xfrm>
            <a:off x="310699" y="2684257"/>
            <a:ext cx="924674" cy="323636"/>
          </a:xfrm>
          <a:prstGeom prst="rect">
            <a:avLst/>
          </a:prstGeom>
          <a:noFill/>
        </p:spPr>
        <p:txBody>
          <a:bodyPr wrap="none" rtlCol="0">
            <a:noAutofit/>
          </a:bodyPr>
          <a:lstStyle/>
          <a:p>
            <a:pPr algn="l"/>
            <a:r>
              <a:rPr lang="en-US" sz="1200" dirty="0">
                <a:latin typeface="Gill Sans MT" panose="020B0502020104020203" pitchFamily="34" charset="0"/>
              </a:rPr>
              <a:t>Consumers</a:t>
            </a:r>
          </a:p>
        </p:txBody>
      </p:sp>
      <p:sp>
        <p:nvSpPr>
          <p:cNvPr id="49" name="TextBox 48">
            <a:extLst>
              <a:ext uri="{FF2B5EF4-FFF2-40B4-BE49-F238E27FC236}">
                <a16:creationId xmlns:a16="http://schemas.microsoft.com/office/drawing/2014/main" id="{4E12F1E7-D0E0-4145-AC85-C071CEB9BD12}"/>
              </a:ext>
            </a:extLst>
          </p:cNvPr>
          <p:cNvSpPr txBox="1"/>
          <p:nvPr/>
        </p:nvSpPr>
        <p:spPr>
          <a:xfrm>
            <a:off x="212569" y="4830156"/>
            <a:ext cx="1629294" cy="454599"/>
          </a:xfrm>
          <a:prstGeom prst="rect">
            <a:avLst/>
          </a:prstGeom>
          <a:noFill/>
        </p:spPr>
        <p:txBody>
          <a:bodyPr wrap="none" rtlCol="0">
            <a:noAutofit/>
          </a:bodyPr>
          <a:lstStyle/>
          <a:p>
            <a:r>
              <a:rPr lang="en-US" sz="1200" dirty="0">
                <a:latin typeface="Gill Sans MT" panose="020B0502020104020203" pitchFamily="34" charset="0"/>
              </a:rPr>
              <a:t>Trade associations</a:t>
            </a:r>
          </a:p>
        </p:txBody>
      </p:sp>
      <p:sp>
        <p:nvSpPr>
          <p:cNvPr id="50" name="TextBox 49">
            <a:extLst>
              <a:ext uri="{FF2B5EF4-FFF2-40B4-BE49-F238E27FC236}">
                <a16:creationId xmlns:a16="http://schemas.microsoft.com/office/drawing/2014/main" id="{1465F459-33BF-4B3D-97FF-95D938BFFB94}"/>
              </a:ext>
            </a:extLst>
          </p:cNvPr>
          <p:cNvSpPr txBox="1"/>
          <p:nvPr/>
        </p:nvSpPr>
        <p:spPr>
          <a:xfrm>
            <a:off x="227282" y="4458352"/>
            <a:ext cx="924674" cy="323636"/>
          </a:xfrm>
          <a:prstGeom prst="rect">
            <a:avLst/>
          </a:prstGeom>
          <a:noFill/>
        </p:spPr>
        <p:txBody>
          <a:bodyPr wrap="none" rtlCol="0">
            <a:noAutofit/>
          </a:bodyPr>
          <a:lstStyle/>
          <a:p>
            <a:pPr algn="l"/>
            <a:r>
              <a:rPr lang="en-US" sz="1200" dirty="0">
                <a:latin typeface="Gill Sans MT" panose="020B0502020104020203" pitchFamily="34" charset="0"/>
              </a:rPr>
              <a:t>The infrastructure</a:t>
            </a:r>
          </a:p>
        </p:txBody>
      </p:sp>
      <p:cxnSp>
        <p:nvCxnSpPr>
          <p:cNvPr id="27" name="Straight Connector 26">
            <a:extLst>
              <a:ext uri="{FF2B5EF4-FFF2-40B4-BE49-F238E27FC236}">
                <a16:creationId xmlns:a16="http://schemas.microsoft.com/office/drawing/2014/main" id="{48A4CEB3-6B9D-4EDC-88F9-BD394C44EC68}"/>
              </a:ext>
            </a:extLst>
          </p:cNvPr>
          <p:cNvCxnSpPr>
            <a:cxnSpLocks/>
          </p:cNvCxnSpPr>
          <p:nvPr/>
        </p:nvCxnSpPr>
        <p:spPr>
          <a:xfrm flipH="1" flipV="1">
            <a:off x="377191" y="2525022"/>
            <a:ext cx="2015405" cy="19486"/>
          </a:xfrm>
          <a:prstGeom prst="line">
            <a:avLst/>
          </a:prstGeom>
          <a:ln w="6350">
            <a:solidFill>
              <a:srgbClr val="2F5689"/>
            </a:solidFill>
          </a:ln>
        </p:spPr>
        <p:style>
          <a:lnRef idx="2">
            <a:schemeClr val="dk1"/>
          </a:lnRef>
          <a:fillRef idx="0">
            <a:schemeClr val="dk1"/>
          </a:fillRef>
          <a:effectRef idx="1">
            <a:schemeClr val="dk1"/>
          </a:effectRef>
          <a:fontRef idx="minor">
            <a:schemeClr val="tx1"/>
          </a:fontRef>
        </p:style>
      </p:cxnSp>
      <p:cxnSp>
        <p:nvCxnSpPr>
          <p:cNvPr id="30" name="Straight Connector 29">
            <a:extLst>
              <a:ext uri="{FF2B5EF4-FFF2-40B4-BE49-F238E27FC236}">
                <a16:creationId xmlns:a16="http://schemas.microsoft.com/office/drawing/2014/main" id="{0A93CD47-86B5-4642-9A8F-A7178F851F24}"/>
              </a:ext>
            </a:extLst>
          </p:cNvPr>
          <p:cNvCxnSpPr>
            <a:cxnSpLocks/>
          </p:cNvCxnSpPr>
          <p:nvPr/>
        </p:nvCxnSpPr>
        <p:spPr>
          <a:xfrm flipH="1" flipV="1">
            <a:off x="392084" y="2964379"/>
            <a:ext cx="1984754" cy="17654"/>
          </a:xfrm>
          <a:prstGeom prst="line">
            <a:avLst/>
          </a:prstGeom>
          <a:ln w="6350">
            <a:solidFill>
              <a:srgbClr val="2F5689"/>
            </a:solidFill>
          </a:ln>
        </p:spPr>
        <p:style>
          <a:lnRef idx="2">
            <a:schemeClr val="dk1"/>
          </a:lnRef>
          <a:fillRef idx="0">
            <a:schemeClr val="dk1"/>
          </a:fillRef>
          <a:effectRef idx="1">
            <a:schemeClr val="dk1"/>
          </a:effectRef>
          <a:fontRef idx="minor">
            <a:schemeClr val="tx1"/>
          </a:fontRef>
        </p:style>
      </p:cxnSp>
      <p:cxnSp>
        <p:nvCxnSpPr>
          <p:cNvPr id="31" name="Straight Connector 30">
            <a:extLst>
              <a:ext uri="{FF2B5EF4-FFF2-40B4-BE49-F238E27FC236}">
                <a16:creationId xmlns:a16="http://schemas.microsoft.com/office/drawing/2014/main" id="{62299465-19D5-4273-84A5-AE5D670E4D1F}"/>
              </a:ext>
            </a:extLst>
          </p:cNvPr>
          <p:cNvCxnSpPr>
            <a:cxnSpLocks/>
          </p:cNvCxnSpPr>
          <p:nvPr/>
        </p:nvCxnSpPr>
        <p:spPr>
          <a:xfrm flipH="1" flipV="1">
            <a:off x="6686550" y="3189425"/>
            <a:ext cx="2205710" cy="35138"/>
          </a:xfrm>
          <a:prstGeom prst="line">
            <a:avLst/>
          </a:prstGeom>
          <a:ln w="15875">
            <a:solidFill>
              <a:srgbClr val="2F5689"/>
            </a:solidFill>
          </a:ln>
        </p:spPr>
        <p:style>
          <a:lnRef idx="2">
            <a:schemeClr val="dk1"/>
          </a:lnRef>
          <a:fillRef idx="0">
            <a:schemeClr val="dk1"/>
          </a:fillRef>
          <a:effectRef idx="1">
            <a:schemeClr val="dk1"/>
          </a:effectRef>
          <a:fontRef idx="minor">
            <a:schemeClr val="tx1"/>
          </a:fontRef>
        </p:style>
      </p:cxnSp>
      <p:cxnSp>
        <p:nvCxnSpPr>
          <p:cNvPr id="32" name="Straight Connector 31">
            <a:extLst>
              <a:ext uri="{FF2B5EF4-FFF2-40B4-BE49-F238E27FC236}">
                <a16:creationId xmlns:a16="http://schemas.microsoft.com/office/drawing/2014/main" id="{43255509-CC93-4E2A-901E-20EF35D8F2F1}"/>
              </a:ext>
            </a:extLst>
          </p:cNvPr>
          <p:cNvCxnSpPr>
            <a:cxnSpLocks/>
          </p:cNvCxnSpPr>
          <p:nvPr/>
        </p:nvCxnSpPr>
        <p:spPr>
          <a:xfrm flipH="1" flipV="1">
            <a:off x="6848203" y="3611782"/>
            <a:ext cx="2116276" cy="27196"/>
          </a:xfrm>
          <a:prstGeom prst="line">
            <a:avLst/>
          </a:prstGeom>
          <a:ln w="15875">
            <a:solidFill>
              <a:srgbClr val="2F5689"/>
            </a:solidFill>
          </a:ln>
        </p:spPr>
        <p:style>
          <a:lnRef idx="2">
            <a:schemeClr val="dk1"/>
          </a:lnRef>
          <a:fillRef idx="0">
            <a:schemeClr val="dk1"/>
          </a:fillRef>
          <a:effectRef idx="1">
            <a:schemeClr val="dk1"/>
          </a:effectRef>
          <a:fontRef idx="minor">
            <a:schemeClr val="tx1"/>
          </a:fontRef>
        </p:style>
      </p:cxnSp>
      <p:sp>
        <p:nvSpPr>
          <p:cNvPr id="35" name="TextBox 34">
            <a:extLst>
              <a:ext uri="{FF2B5EF4-FFF2-40B4-BE49-F238E27FC236}">
                <a16:creationId xmlns:a16="http://schemas.microsoft.com/office/drawing/2014/main" id="{E68D1697-04BB-4B98-B350-7B9DEF0FD1A5}"/>
              </a:ext>
            </a:extLst>
          </p:cNvPr>
          <p:cNvSpPr txBox="1"/>
          <p:nvPr/>
        </p:nvSpPr>
        <p:spPr>
          <a:xfrm>
            <a:off x="2767287" y="999308"/>
            <a:ext cx="3609426" cy="423805"/>
          </a:xfrm>
          <a:prstGeom prst="rect">
            <a:avLst/>
          </a:prstGeom>
          <a:noFill/>
        </p:spPr>
        <p:txBody>
          <a:bodyPr wrap="none" rtlCol="0">
            <a:noAutofit/>
          </a:bodyPr>
          <a:lstStyle/>
          <a:p>
            <a:pPr algn="l"/>
            <a:r>
              <a:rPr lang="en-US" sz="2400" b="1" dirty="0">
                <a:latin typeface="Gill Sans MT" panose="020B0502020104020203" pitchFamily="34" charset="0"/>
                <a:cs typeface="Calibri" panose="020F0502020204030204" pitchFamily="34" charset="0"/>
              </a:rPr>
              <a:t>Make-up of the Market System </a:t>
            </a:r>
          </a:p>
        </p:txBody>
      </p:sp>
    </p:spTree>
    <p:extLst>
      <p:ext uri="{BB962C8B-B14F-4D97-AF65-F5344CB8AC3E}">
        <p14:creationId xmlns:p14="http://schemas.microsoft.com/office/powerpoint/2010/main" val="2540635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70B79-EAC7-270C-6238-A06CEF7DEDD4}"/>
              </a:ext>
            </a:extLst>
          </p:cNvPr>
          <p:cNvSpPr>
            <a:spLocks noGrp="1"/>
          </p:cNvSpPr>
          <p:nvPr>
            <p:ph type="title"/>
          </p:nvPr>
        </p:nvSpPr>
        <p:spPr>
          <a:xfrm>
            <a:off x="431415" y="1073313"/>
            <a:ext cx="8488141" cy="597049"/>
          </a:xfrm>
        </p:spPr>
        <p:txBody>
          <a:bodyPr/>
          <a:lstStyle/>
          <a:p>
            <a:r>
              <a:rPr lang="fr-FR" sz="2400" dirty="0"/>
              <a:t>Key principles of the approach</a:t>
            </a:r>
            <a:endParaRPr lang="en-US" sz="2400" dirty="0"/>
          </a:p>
        </p:txBody>
      </p:sp>
      <p:sp>
        <p:nvSpPr>
          <p:cNvPr id="3" name="Text Placeholder 2">
            <a:extLst>
              <a:ext uri="{FF2B5EF4-FFF2-40B4-BE49-F238E27FC236}">
                <a16:creationId xmlns:a16="http://schemas.microsoft.com/office/drawing/2014/main" id="{53188E62-EE16-B438-48BC-6A9CCD2C4250}"/>
              </a:ext>
            </a:extLst>
          </p:cNvPr>
          <p:cNvSpPr>
            <a:spLocks noGrp="1"/>
          </p:cNvSpPr>
          <p:nvPr>
            <p:ph type="body" sz="quarter" idx="10"/>
          </p:nvPr>
        </p:nvSpPr>
        <p:spPr>
          <a:xfrm>
            <a:off x="621088" y="1903615"/>
            <a:ext cx="8398221" cy="4164675"/>
          </a:xfrm>
        </p:spPr>
        <p:txBody>
          <a:bodyPr/>
          <a:lstStyle/>
          <a:p>
            <a:pPr marL="285750" indent="-285750">
              <a:buFont typeface="Arial" panose="020B0604020202020204" pitchFamily="34" charset="0"/>
              <a:buChar char="•"/>
            </a:pPr>
            <a:r>
              <a:rPr lang="fr-FR" sz="1600" b="0" i="0" u="none" strike="noStrike" dirty="0">
                <a:effectLst/>
                <a:latin typeface="Gill Sans MT" panose="020B0502020104020203" pitchFamily="34" charset="0"/>
              </a:rPr>
              <a:t>Works </a:t>
            </a:r>
            <a:r>
              <a:rPr lang="fr-FR" sz="1600" b="0" i="1" u="sng" strike="noStrike" dirty="0">
                <a:effectLst/>
                <a:latin typeface="Gill Sans MT" panose="020B0502020104020203" pitchFamily="34" charset="0"/>
              </a:rPr>
              <a:t>with </a:t>
            </a:r>
            <a:r>
              <a:rPr lang="fr-FR" sz="1600" b="0" i="0" u="none" strike="noStrike" dirty="0">
                <a:effectLst/>
                <a:latin typeface="Gill Sans MT" panose="020B0502020104020203" pitchFamily="34" charset="0"/>
              </a:rPr>
              <a:t>and through market players, particularly the </a:t>
            </a:r>
            <a:r>
              <a:rPr lang="fr-FR" sz="1600" b="1" i="0" u="none" strike="noStrike" dirty="0">
                <a:effectLst/>
                <a:latin typeface="Gill Sans MT" panose="020B0502020104020203" pitchFamily="34" charset="0"/>
              </a:rPr>
              <a:t>private sector</a:t>
            </a:r>
            <a:r>
              <a:rPr lang="fr-FR" sz="1600" b="0" i="0" u="none" strike="noStrike" dirty="0">
                <a:effectLst/>
                <a:latin typeface="Gill Sans MT" panose="020B0502020104020203" pitchFamily="34" charset="0"/>
              </a:rPr>
              <a:t>, but also</a:t>
            </a:r>
          </a:p>
          <a:p>
            <a:endParaRPr lang="fr-FR" sz="900" b="0" i="0" u="none" strike="noStrike" dirty="0">
              <a:effectLst/>
              <a:latin typeface="Gill Sans MT" panose="020B0502020104020203" pitchFamily="34" charset="0"/>
            </a:endParaRPr>
          </a:p>
          <a:p>
            <a:pPr marL="285750" indent="-285750">
              <a:buFont typeface="Arial" panose="020B0604020202020204" pitchFamily="34" charset="0"/>
              <a:buChar char="•"/>
            </a:pPr>
            <a:r>
              <a:rPr lang="fr-FR" sz="1600" b="0" i="0" u="none" strike="noStrike" dirty="0">
                <a:effectLst/>
                <a:latin typeface="Gill Sans MT" panose="020B0502020104020203" pitchFamily="34" charset="0"/>
              </a:rPr>
              <a:t>The focus is on </a:t>
            </a:r>
            <a:r>
              <a:rPr lang="fr-FR" sz="1600" b="1" i="0" u="none" strike="noStrike" dirty="0">
                <a:effectLst/>
                <a:latin typeface="Gill Sans MT" panose="020B0502020104020203" pitchFamily="34" charset="0"/>
              </a:rPr>
              <a:t>the </a:t>
            </a:r>
            <a:r>
              <a:rPr lang="fr-FR" sz="1600" b="1" i="0" u="none" strike="noStrike" dirty="0" err="1">
                <a:effectLst/>
                <a:latin typeface="Gill Sans MT" panose="020B0502020104020203" pitchFamily="34" charset="0"/>
              </a:rPr>
              <a:t>poor</a:t>
            </a:r>
            <a:r>
              <a:rPr lang="fr-FR" sz="1600" b="1" dirty="0">
                <a:latin typeface="Gill Sans MT" panose="020B0502020104020203" pitchFamily="34" charset="0"/>
              </a:rPr>
              <a:t>. </a:t>
            </a:r>
            <a:r>
              <a:rPr lang="fr-FR" sz="1600" dirty="0">
                <a:latin typeface="Gill Sans MT" panose="020B0502020104020203" pitchFamily="34" charset="0"/>
              </a:rPr>
              <a:t>The benefits of project support must fall equitably on the </a:t>
            </a:r>
            <a:r>
              <a:rPr lang="fr-FR" sz="1600" i="1" u="sng" dirty="0">
                <a:latin typeface="Gill Sans MT" panose="020B0502020104020203" pitchFamily="34" charset="0"/>
              </a:rPr>
              <a:t>poor</a:t>
            </a:r>
            <a:r>
              <a:rPr lang="fr-FR" sz="1600" dirty="0">
                <a:latin typeface="Gill Sans MT" panose="020B0502020104020203" pitchFamily="34" charset="0"/>
              </a:rPr>
              <a:t>. In the case of PARE, these are </a:t>
            </a:r>
            <a:r>
              <a:rPr lang="fr-FR" sz="1600" i="1" u="sng" dirty="0" err="1">
                <a:latin typeface="Gill Sans MT" panose="020B0502020104020203" pitchFamily="34" charset="0"/>
              </a:rPr>
              <a:t>smallholder</a:t>
            </a:r>
            <a:r>
              <a:rPr lang="fr-FR" sz="1600" i="1" u="sng" dirty="0">
                <a:latin typeface="Gill Sans MT" panose="020B0502020104020203" pitchFamily="34" charset="0"/>
              </a:rPr>
              <a:t> </a:t>
            </a:r>
            <a:r>
              <a:rPr lang="fr-FR" sz="1600" i="1" u="sng" dirty="0" err="1">
                <a:latin typeface="Gill Sans MT" panose="020B0502020104020203" pitchFamily="34" charset="0"/>
              </a:rPr>
              <a:t>livestock</a:t>
            </a:r>
            <a:r>
              <a:rPr lang="fr-FR" sz="1600" i="1" u="sng" dirty="0">
                <a:latin typeface="Gill Sans MT" panose="020B0502020104020203" pitchFamily="34" charset="0"/>
              </a:rPr>
              <a:t> </a:t>
            </a:r>
            <a:r>
              <a:rPr lang="fr-FR" sz="1600" i="1" u="sng" dirty="0" err="1">
                <a:latin typeface="Gill Sans MT" panose="020B0502020104020203" pitchFamily="34" charset="0"/>
              </a:rPr>
              <a:t>raisers</a:t>
            </a:r>
            <a:r>
              <a:rPr lang="fr-FR" sz="1600" dirty="0">
                <a:latin typeface="Gill Sans MT" panose="020B0502020104020203" pitchFamily="34" charset="0"/>
              </a:rPr>
              <a:t>, </a:t>
            </a:r>
            <a:r>
              <a:rPr lang="fr-FR" sz="1600" i="1" u="sng" dirty="0">
                <a:latin typeface="Gill Sans MT" panose="020B0502020104020203" pitchFamily="34" charset="0"/>
              </a:rPr>
              <a:t>women </a:t>
            </a:r>
            <a:r>
              <a:rPr lang="fr-FR" sz="1600" dirty="0">
                <a:latin typeface="Gill Sans MT" panose="020B0502020104020203" pitchFamily="34" charset="0"/>
              </a:rPr>
              <a:t>and </a:t>
            </a:r>
            <a:r>
              <a:rPr lang="fr-FR" sz="1600" i="1" u="sng" dirty="0" err="1">
                <a:latin typeface="Gill Sans MT" panose="020B0502020104020203" pitchFamily="34" charset="0"/>
              </a:rPr>
              <a:t>youth</a:t>
            </a:r>
            <a:r>
              <a:rPr lang="fr-FR" sz="1600" dirty="0">
                <a:latin typeface="Gill Sans MT" panose="020B0502020104020203" pitchFamily="34" charset="0"/>
              </a:rPr>
              <a:t>.  </a:t>
            </a:r>
          </a:p>
          <a:p>
            <a:endParaRPr lang="fr-FR" sz="1600" dirty="0">
              <a:latin typeface="Gill Sans MT" panose="020B0502020104020203" pitchFamily="34" charset="0"/>
            </a:endParaRPr>
          </a:p>
          <a:p>
            <a:pPr marL="742950" lvl="1" indent="-285750">
              <a:buFont typeface="Arial" panose="020B0604020202020204" pitchFamily="34" charset="0"/>
              <a:buChar char="•"/>
            </a:pPr>
            <a:r>
              <a:rPr lang="fr-FR" sz="1600" dirty="0">
                <a:latin typeface="Gill Sans MT" panose="020B0502020104020203" pitchFamily="34" charset="0"/>
              </a:rPr>
              <a:t>Business growth is balanced against system improvement. </a:t>
            </a:r>
          </a:p>
          <a:p>
            <a:pPr lvl="1"/>
            <a:endParaRPr lang="fr-FR" sz="1600" dirty="0">
              <a:latin typeface="Gill Sans MT" panose="020B0502020104020203" pitchFamily="34" charset="0"/>
            </a:endParaRPr>
          </a:p>
          <a:p>
            <a:pPr marL="285750" indent="-285750">
              <a:buFont typeface="Arial" panose="020B0604020202020204" pitchFamily="34" charset="0"/>
              <a:buChar char="•"/>
            </a:pPr>
            <a:r>
              <a:rPr lang="fr-FR" sz="1600" b="1" dirty="0" err="1">
                <a:latin typeface="Gill Sans MT" panose="020B0502020104020203" pitchFamily="34" charset="0"/>
              </a:rPr>
              <a:t>Sustainability</a:t>
            </a:r>
            <a:r>
              <a:rPr lang="fr-FR" sz="1600" b="1" i="0" u="none" strike="noStrike" dirty="0">
                <a:effectLst/>
                <a:latin typeface="Gill Sans MT" panose="020B0502020104020203" pitchFamily="34" charset="0"/>
              </a:rPr>
              <a:t>  </a:t>
            </a:r>
          </a:p>
          <a:p>
            <a:pPr marL="742950" lvl="1" indent="-285750" rtl="0" fontAlgn="base">
              <a:spcBef>
                <a:spcPts val="320"/>
              </a:spcBef>
              <a:spcAft>
                <a:spcPts val="0"/>
              </a:spcAft>
              <a:buFont typeface="Arial" panose="020B0604020202020204" pitchFamily="34" charset="0"/>
              <a:buChar char="•"/>
            </a:pPr>
            <a:r>
              <a:rPr lang="fr-FR" sz="1600" b="0" i="0" u="none" strike="noStrike" dirty="0">
                <a:effectLst/>
                <a:latin typeface="Gill Sans MT" panose="020B0502020104020203" pitchFamily="34" charset="0"/>
              </a:rPr>
              <a:t>the </a:t>
            </a:r>
            <a:r>
              <a:rPr lang="fr-FR" sz="1600" b="0" i="0" u="none" strike="noStrike" dirty="0" err="1">
                <a:effectLst/>
                <a:latin typeface="Gill Sans MT" panose="020B0502020104020203" pitchFamily="34" charset="0"/>
              </a:rPr>
              <a:t>activity</a:t>
            </a:r>
            <a:r>
              <a:rPr lang="fr-FR" sz="1600" b="0" i="0" u="none" strike="noStrike" dirty="0">
                <a:effectLst/>
                <a:latin typeface="Gill Sans MT" panose="020B0502020104020203" pitchFamily="34" charset="0"/>
              </a:rPr>
              <a:t> [and the system] must be able to continue </a:t>
            </a:r>
            <a:r>
              <a:rPr lang="fr-FR" sz="1600" b="0" i="0" u="none" strike="noStrike" dirty="0" err="1">
                <a:effectLst/>
                <a:latin typeface="Gill Sans MT" panose="020B0502020104020203" pitchFamily="34" charset="0"/>
              </a:rPr>
              <a:t>after</a:t>
            </a:r>
            <a:r>
              <a:rPr lang="fr-FR" sz="1600" b="0" i="0" u="none" strike="noStrike" dirty="0">
                <a:effectLst/>
                <a:latin typeface="Gill Sans MT" panose="020B0502020104020203" pitchFamily="34" charset="0"/>
              </a:rPr>
              <a:t> </a:t>
            </a:r>
            <a:r>
              <a:rPr lang="fr-FR" sz="1600" dirty="0" err="1">
                <a:latin typeface="Gill Sans MT" panose="020B0502020104020203" pitchFamily="34" charset="0"/>
              </a:rPr>
              <a:t>PARE’s</a:t>
            </a:r>
            <a:r>
              <a:rPr lang="fr-FR" sz="1600" dirty="0">
                <a:latin typeface="Gill Sans MT" panose="020B0502020104020203" pitchFamily="34" charset="0"/>
              </a:rPr>
              <a:t> support has </a:t>
            </a:r>
            <a:r>
              <a:rPr lang="fr-FR" sz="1600" dirty="0" err="1">
                <a:latin typeface="Gill Sans MT" panose="020B0502020104020203" pitchFamily="34" charset="0"/>
              </a:rPr>
              <a:t>ended</a:t>
            </a:r>
            <a:r>
              <a:rPr lang="fr-FR" sz="1600" dirty="0">
                <a:latin typeface="Gill Sans MT" panose="020B0502020104020203" pitchFamily="34" charset="0"/>
              </a:rPr>
              <a:t>.</a:t>
            </a:r>
            <a:r>
              <a:rPr lang="fr-FR" sz="1600" b="0" i="0" u="none" strike="noStrike" dirty="0">
                <a:effectLst/>
                <a:latin typeface="Gill Sans MT" panose="020B0502020104020203" pitchFamily="34" charset="0"/>
              </a:rPr>
              <a:t>  </a:t>
            </a:r>
          </a:p>
          <a:p>
            <a:pPr lvl="1" rtl="0" fontAlgn="base">
              <a:spcBef>
                <a:spcPts val="320"/>
              </a:spcBef>
              <a:spcAft>
                <a:spcPts val="0"/>
              </a:spcAft>
            </a:pPr>
            <a:endParaRPr lang="fr-FR" sz="1600" dirty="0">
              <a:latin typeface="Gill Sans MT" panose="020B0502020104020203" pitchFamily="34" charset="0"/>
            </a:endParaRPr>
          </a:p>
          <a:p>
            <a:pPr marL="285750" indent="-285750">
              <a:buFont typeface="Arial" panose="020B0604020202020204" pitchFamily="34" charset="0"/>
              <a:buChar char="•"/>
            </a:pPr>
            <a:r>
              <a:rPr lang="fr-FR" sz="1600" b="1" i="0" u="none" strike="noStrike" dirty="0">
                <a:effectLst/>
                <a:latin typeface="Gill Sans MT" panose="020B0502020104020203" pitchFamily="34" charset="0"/>
              </a:rPr>
              <a:t>Strategic choice of partners</a:t>
            </a:r>
            <a:r>
              <a:rPr lang="fr-FR" sz="1600" i="0" u="none" strike="noStrike" dirty="0">
                <a:effectLst/>
                <a:latin typeface="Gill Sans MT" panose="020B0502020104020203" pitchFamily="34" charset="0"/>
              </a:rPr>
              <a:t>. Works with the </a:t>
            </a:r>
            <a:r>
              <a:rPr lang="fr-FR" sz="1600" i="0" u="none" strike="noStrike" dirty="0" err="1">
                <a:effectLst/>
                <a:latin typeface="Gill Sans MT" panose="020B0502020104020203" pitchFamily="34" charset="0"/>
              </a:rPr>
              <a:t>actors</a:t>
            </a:r>
            <a:r>
              <a:rPr lang="fr-FR" sz="1600" i="0" u="none" strike="noStrike" dirty="0">
                <a:effectLst/>
                <a:latin typeface="Gill Sans MT" panose="020B0502020104020203" pitchFamily="34" charset="0"/>
              </a:rPr>
              <a:t> </a:t>
            </a:r>
            <a:r>
              <a:rPr lang="fr-FR" sz="1600" i="0" u="none" strike="noStrike" dirty="0" err="1">
                <a:effectLst/>
                <a:latin typeface="Gill Sans MT" panose="020B0502020104020203" pitchFamily="34" charset="0"/>
              </a:rPr>
              <a:t>who</a:t>
            </a:r>
            <a:r>
              <a:rPr lang="fr-FR" sz="1600" i="0" u="none" strike="noStrike" dirty="0">
                <a:effectLst/>
                <a:latin typeface="Gill Sans MT" panose="020B0502020104020203" pitchFamily="34" charset="0"/>
              </a:rPr>
              <a:t> </a:t>
            </a:r>
            <a:r>
              <a:rPr lang="fr-FR" sz="1600" i="0" u="none" strike="noStrike" dirty="0" err="1">
                <a:effectLst/>
                <a:latin typeface="Gill Sans MT" panose="020B0502020104020203" pitchFamily="34" charset="0"/>
              </a:rPr>
              <a:t>genuinely</a:t>
            </a:r>
            <a:r>
              <a:rPr lang="fr-FR" sz="1600" i="0" u="none" strike="noStrike" dirty="0">
                <a:effectLst/>
                <a:latin typeface="Gill Sans MT" panose="020B0502020104020203" pitchFamily="34" charset="0"/>
              </a:rPr>
              <a:t> </a:t>
            </a:r>
            <a:r>
              <a:rPr lang="fr-FR" sz="1600" i="0" u="none" strike="noStrike" dirty="0" err="1">
                <a:effectLst/>
                <a:latin typeface="Gill Sans MT" panose="020B0502020104020203" pitchFamily="34" charset="0"/>
              </a:rPr>
              <a:t>posess</a:t>
            </a:r>
            <a:r>
              <a:rPr lang="fr-FR" sz="1600" i="0" u="none" strike="noStrike" dirty="0">
                <a:effectLst/>
                <a:latin typeface="Gill Sans MT" panose="020B0502020104020203" pitchFamily="34" charset="0"/>
              </a:rPr>
              <a:t>: </a:t>
            </a:r>
          </a:p>
          <a:p>
            <a:pPr marL="742950" lvl="1" indent="-285750">
              <a:buFont typeface="Arial" panose="020B0604020202020204" pitchFamily="34" charset="0"/>
              <a:buChar char="•"/>
            </a:pPr>
            <a:r>
              <a:rPr lang="fr-FR" sz="1600" b="1" dirty="0">
                <a:latin typeface="Gill Sans MT" panose="020B0502020104020203" pitchFamily="34" charset="0"/>
              </a:rPr>
              <a:t>the </a:t>
            </a:r>
            <a:r>
              <a:rPr lang="fr-FR" sz="1600" b="1" i="1" u="sng" dirty="0">
                <a:latin typeface="Gill Sans MT" panose="020B0502020104020203" pitchFamily="34" charset="0"/>
              </a:rPr>
              <a:t>will </a:t>
            </a:r>
            <a:r>
              <a:rPr lang="fr-FR" sz="1600" b="1" dirty="0">
                <a:latin typeface="Gill Sans MT" panose="020B0502020104020203" pitchFamily="34" charset="0"/>
              </a:rPr>
              <a:t>and </a:t>
            </a:r>
            <a:r>
              <a:rPr lang="fr-FR" sz="1600" b="1" u="sng" dirty="0" err="1">
                <a:latin typeface="Gill Sans MT" panose="020B0502020104020203" pitchFamily="34" charset="0"/>
              </a:rPr>
              <a:t>skill</a:t>
            </a:r>
            <a:r>
              <a:rPr lang="fr-FR" sz="1600" b="1" u="sng" dirty="0">
                <a:latin typeface="Gill Sans MT" panose="020B0502020104020203" pitchFamily="34" charset="0"/>
              </a:rPr>
              <a:t> </a:t>
            </a:r>
            <a:r>
              <a:rPr lang="fr-FR" sz="1600" dirty="0">
                <a:latin typeface="Gill Sans MT" panose="020B0502020104020203" pitchFamily="34" charset="0"/>
              </a:rPr>
              <a:t>to improve the functioning of the sector, not just the growth of their businesses. </a:t>
            </a:r>
            <a:r>
              <a:rPr lang="fr-FR" sz="1600" dirty="0" err="1">
                <a:latin typeface="Gill Sans MT" panose="020B0502020104020203" pitchFamily="34" charset="0"/>
              </a:rPr>
              <a:t>We</a:t>
            </a:r>
            <a:r>
              <a:rPr lang="fr-FR" sz="1600" dirty="0">
                <a:latin typeface="Gill Sans MT" panose="020B0502020104020203" pitchFamily="34" charset="0"/>
              </a:rPr>
              <a:t> </a:t>
            </a:r>
            <a:r>
              <a:rPr lang="fr-FR" sz="1600" dirty="0" err="1">
                <a:latin typeface="Gill Sans MT" panose="020B0502020104020203" pitchFamily="34" charset="0"/>
              </a:rPr>
              <a:t>work</a:t>
            </a:r>
            <a:r>
              <a:rPr lang="fr-FR" sz="1600" dirty="0">
                <a:latin typeface="Gill Sans MT" panose="020B0502020104020203" pitchFamily="34" charset="0"/>
              </a:rPr>
              <a:t> </a:t>
            </a:r>
            <a:r>
              <a:rPr lang="fr-FR" sz="1600" dirty="0" err="1">
                <a:latin typeface="Gill Sans MT" panose="020B0502020104020203" pitchFamily="34" charset="0"/>
              </a:rPr>
              <a:t>with</a:t>
            </a:r>
            <a:r>
              <a:rPr lang="fr-FR" sz="1600" dirty="0">
                <a:latin typeface="Gill Sans MT" panose="020B0502020104020203" pitchFamily="34" charset="0"/>
              </a:rPr>
              <a:t> </a:t>
            </a:r>
            <a:r>
              <a:rPr lang="fr-FR" sz="1600" dirty="0" err="1">
                <a:latin typeface="Gill Sans MT" panose="020B0502020104020203" pitchFamily="34" charset="0"/>
              </a:rPr>
              <a:t>actors</a:t>
            </a:r>
            <a:r>
              <a:rPr lang="fr-FR" sz="1600" dirty="0">
                <a:latin typeface="Gill Sans MT" panose="020B0502020104020203" pitchFamily="34" charset="0"/>
              </a:rPr>
              <a:t> </a:t>
            </a:r>
            <a:r>
              <a:rPr lang="fr-FR" sz="1600" dirty="0" err="1">
                <a:latin typeface="Gill Sans MT" panose="020B0502020104020203" pitchFamily="34" charset="0"/>
              </a:rPr>
              <a:t>whose</a:t>
            </a:r>
            <a:r>
              <a:rPr lang="fr-FR" sz="1600" dirty="0">
                <a:latin typeface="Gill Sans MT" panose="020B0502020104020203" pitchFamily="34" charset="0"/>
              </a:rPr>
              <a:t> business </a:t>
            </a:r>
            <a:r>
              <a:rPr lang="fr-FR" sz="1600" dirty="0" err="1">
                <a:latin typeface="Gill Sans MT" panose="020B0502020104020203" pitchFamily="34" charset="0"/>
              </a:rPr>
              <a:t>models</a:t>
            </a:r>
            <a:r>
              <a:rPr lang="fr-FR" sz="1600" dirty="0">
                <a:latin typeface="Gill Sans MT" panose="020B0502020104020203" pitchFamily="34" charset="0"/>
              </a:rPr>
              <a:t> </a:t>
            </a:r>
            <a:r>
              <a:rPr lang="fr-FR" sz="1600" dirty="0" err="1">
                <a:latin typeface="Gill Sans MT" panose="020B0502020104020203" pitchFamily="34" charset="0"/>
              </a:rPr>
              <a:t>clearly</a:t>
            </a:r>
            <a:r>
              <a:rPr lang="fr-FR" sz="1600" dirty="0">
                <a:latin typeface="Gill Sans MT" panose="020B0502020104020203" pitchFamily="34" charset="0"/>
              </a:rPr>
              <a:t> </a:t>
            </a:r>
            <a:r>
              <a:rPr lang="fr-FR" sz="1600" dirty="0" err="1">
                <a:latin typeface="Gill Sans MT" panose="020B0502020104020203" pitchFamily="34" charset="0"/>
              </a:rPr>
              <a:t>benefit</a:t>
            </a:r>
            <a:r>
              <a:rPr lang="fr-FR" sz="1600" dirty="0">
                <a:latin typeface="Gill Sans MT" panose="020B0502020104020203" pitchFamily="34" charset="0"/>
              </a:rPr>
              <a:t> </a:t>
            </a:r>
            <a:r>
              <a:rPr lang="fr-FR" sz="1600" dirty="0" err="1">
                <a:latin typeface="Gill Sans MT" panose="020B0502020104020203" pitchFamily="34" charset="0"/>
              </a:rPr>
              <a:t>other</a:t>
            </a:r>
            <a:r>
              <a:rPr lang="fr-FR" sz="1600" dirty="0">
                <a:latin typeface="Gill Sans MT" panose="020B0502020104020203" pitchFamily="34" charset="0"/>
              </a:rPr>
              <a:t> </a:t>
            </a:r>
            <a:r>
              <a:rPr lang="fr-FR" sz="1600" dirty="0" err="1">
                <a:latin typeface="Gill Sans MT" panose="020B0502020104020203" pitchFamily="34" charset="0"/>
              </a:rPr>
              <a:t>actors</a:t>
            </a:r>
            <a:r>
              <a:rPr lang="fr-FR" sz="1600" dirty="0">
                <a:latin typeface="Gill Sans MT" panose="020B0502020104020203" pitchFamily="34" charset="0"/>
              </a:rPr>
              <a:t> in the system.</a:t>
            </a:r>
            <a:endParaRPr lang="fr-FR" i="0" u="none" strike="noStrike" dirty="0">
              <a:solidFill>
                <a:srgbClr val="6C6463"/>
              </a:solidFill>
              <a:effectLst/>
              <a:latin typeface="Gill Sans" panose="020B0604020202020204"/>
            </a:endParaRPr>
          </a:p>
          <a:p>
            <a:pPr lvl="1"/>
            <a:endParaRPr lang="fr-FR" i="0" u="none" strike="noStrike" dirty="0">
              <a:solidFill>
                <a:srgbClr val="6C6463"/>
              </a:solidFill>
              <a:effectLst/>
              <a:latin typeface="Gill Sans" panose="020B0604020202020204"/>
            </a:endParaRPr>
          </a:p>
          <a:p>
            <a:pPr marL="742950" lvl="1" indent="-285750" algn="ctr">
              <a:buFont typeface="Arial" panose="020B0604020202020204" pitchFamily="34" charset="0"/>
              <a:buChar char="•"/>
            </a:pPr>
            <a:endParaRPr lang="fr-FR" b="0" i="0" u="none" strike="noStrike" dirty="0">
              <a:solidFill>
                <a:srgbClr val="6C6463"/>
              </a:solidFill>
              <a:effectLst/>
              <a:latin typeface="Arial" panose="020B0604020202020204" pitchFamily="34" charset="0"/>
            </a:endParaRPr>
          </a:p>
          <a:p>
            <a:pPr marL="742950" lvl="1" indent="-285750">
              <a:buFont typeface="Arial" panose="020B0604020202020204" pitchFamily="34" charset="0"/>
              <a:buChar char="•"/>
            </a:pPr>
            <a:endParaRPr lang="en-US" dirty="0"/>
          </a:p>
        </p:txBody>
      </p:sp>
    </p:spTree>
    <p:extLst>
      <p:ext uri="{BB962C8B-B14F-4D97-AF65-F5344CB8AC3E}">
        <p14:creationId xmlns:p14="http://schemas.microsoft.com/office/powerpoint/2010/main" val="38121244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70B79-EAC7-270C-6238-A06CEF7DEDD4}"/>
              </a:ext>
            </a:extLst>
          </p:cNvPr>
          <p:cNvSpPr>
            <a:spLocks noGrp="1"/>
          </p:cNvSpPr>
          <p:nvPr>
            <p:ph type="title"/>
          </p:nvPr>
        </p:nvSpPr>
        <p:spPr/>
        <p:txBody>
          <a:bodyPr/>
          <a:lstStyle/>
          <a:p>
            <a:r>
              <a:rPr lang="fr-FR" sz="2400" dirty="0"/>
              <a:t>Key principles of the </a:t>
            </a:r>
            <a:r>
              <a:rPr lang="fr-FR" sz="2400" dirty="0" err="1"/>
              <a:t>approach</a:t>
            </a:r>
            <a:endParaRPr lang="en-US" sz="2400" dirty="0"/>
          </a:p>
        </p:txBody>
      </p:sp>
      <p:sp>
        <p:nvSpPr>
          <p:cNvPr id="3" name="Text Placeholder 2">
            <a:extLst>
              <a:ext uri="{FF2B5EF4-FFF2-40B4-BE49-F238E27FC236}">
                <a16:creationId xmlns:a16="http://schemas.microsoft.com/office/drawing/2014/main" id="{53188E62-EE16-B438-48BC-6A9CCD2C4250}"/>
              </a:ext>
            </a:extLst>
          </p:cNvPr>
          <p:cNvSpPr>
            <a:spLocks noGrp="1"/>
          </p:cNvSpPr>
          <p:nvPr>
            <p:ph type="body" sz="quarter" idx="10"/>
          </p:nvPr>
        </p:nvSpPr>
        <p:spPr>
          <a:xfrm>
            <a:off x="612775" y="1753490"/>
            <a:ext cx="8398221" cy="4190109"/>
          </a:xfrm>
        </p:spPr>
        <p:txBody>
          <a:bodyPr/>
          <a:lstStyle/>
          <a:p>
            <a:pPr marL="285750" indent="-285750">
              <a:buFont typeface="Arial" panose="020B0604020202020204" pitchFamily="34" charset="0"/>
              <a:buChar char="•"/>
            </a:pPr>
            <a:r>
              <a:rPr lang="fr-FR" sz="1600" dirty="0">
                <a:latin typeface="Gill Sans MT" panose="020B0502020104020203" pitchFamily="34" charset="0"/>
              </a:rPr>
              <a:t>Project plays the role of </a:t>
            </a:r>
            <a:r>
              <a:rPr lang="fr-FR" sz="1600" b="1" dirty="0">
                <a:latin typeface="Gill Sans MT" panose="020B0502020104020203" pitchFamily="34" charset="0"/>
              </a:rPr>
              <a:t>facilitator</a:t>
            </a:r>
            <a:r>
              <a:rPr lang="fr-FR" sz="1600" dirty="0">
                <a:latin typeface="Gill Sans MT" panose="020B0502020104020203" pitchFamily="34" charset="0"/>
              </a:rPr>
              <a:t>, not </a:t>
            </a:r>
            <a:r>
              <a:rPr lang="fr-FR" sz="1600" b="1" dirty="0">
                <a:latin typeface="Gill Sans MT" panose="020B0502020104020203" pitchFamily="34" charset="0"/>
              </a:rPr>
              <a:t>funder. </a:t>
            </a:r>
            <a:r>
              <a:rPr lang="fr-FR" sz="1600" dirty="0">
                <a:latin typeface="Gill Sans MT" panose="020B0502020104020203" pitchFamily="34" charset="0"/>
              </a:rPr>
              <a:t>This means that: </a:t>
            </a:r>
          </a:p>
          <a:p>
            <a:pPr marL="742950" lvl="1" indent="-285750">
              <a:buFont typeface="Arial" panose="020B0604020202020204" pitchFamily="34" charset="0"/>
              <a:buChar char="•"/>
            </a:pPr>
            <a:r>
              <a:rPr lang="fr-FR" sz="1600" dirty="0">
                <a:latin typeface="Gill Sans MT" panose="020B0502020104020203" pitchFamily="34" charset="0"/>
              </a:rPr>
              <a:t>actors are </a:t>
            </a:r>
            <a:r>
              <a:rPr lang="fr-FR" sz="1600" i="1" u="sng" dirty="0">
                <a:latin typeface="Gill Sans MT" panose="020B0502020104020203" pitchFamily="34" charset="0"/>
              </a:rPr>
              <a:t>partners</a:t>
            </a:r>
            <a:r>
              <a:rPr lang="fr-FR" sz="1600" dirty="0">
                <a:latin typeface="Gill Sans MT" panose="020B0502020104020203" pitchFamily="34" charset="0"/>
              </a:rPr>
              <a:t>, not </a:t>
            </a:r>
            <a:r>
              <a:rPr lang="fr-FR" sz="1600" i="1" u="sng" dirty="0">
                <a:latin typeface="Gill Sans MT" panose="020B0502020104020203" pitchFamily="34" charset="0"/>
              </a:rPr>
              <a:t>beneficiaries. </a:t>
            </a:r>
          </a:p>
          <a:p>
            <a:pPr marL="742950" lvl="1" indent="-285750">
              <a:buFont typeface="Arial" panose="020B0604020202020204" pitchFamily="34" charset="0"/>
              <a:buChar char="•"/>
            </a:pPr>
            <a:r>
              <a:rPr lang="fr-FR" sz="1600" dirty="0">
                <a:latin typeface="Gill Sans MT" panose="020B0502020104020203" pitchFamily="34" charset="0"/>
              </a:rPr>
              <a:t>As partners, stakeholders must make a substantial contribution to </a:t>
            </a:r>
            <a:r>
              <a:rPr lang="fr-FR" sz="1600" dirty="0" err="1">
                <a:latin typeface="Gill Sans MT" panose="020B0502020104020203" pitchFamily="34" charset="0"/>
              </a:rPr>
              <a:t>their</a:t>
            </a:r>
            <a:r>
              <a:rPr lang="fr-FR" sz="1600" dirty="0">
                <a:latin typeface="Gill Sans MT" panose="020B0502020104020203" pitchFamily="34" charset="0"/>
              </a:rPr>
              <a:t> activities.  </a:t>
            </a:r>
            <a:endParaRPr lang="fr-FR" sz="1800" i="0" u="none" strike="noStrike" dirty="0">
              <a:solidFill>
                <a:srgbClr val="6C6463"/>
              </a:solidFill>
              <a:effectLst/>
              <a:latin typeface="Gill Sans" panose="020B0604020202020204"/>
            </a:endParaRPr>
          </a:p>
          <a:p>
            <a:pPr marL="742950" lvl="1" indent="-285750">
              <a:buFont typeface="Arial" panose="020B0604020202020204" pitchFamily="34" charset="0"/>
              <a:buChar char="•"/>
            </a:pPr>
            <a:endParaRPr lang="fr-FR" i="0" u="none" strike="noStrike" dirty="0">
              <a:solidFill>
                <a:srgbClr val="6C6463"/>
              </a:solidFill>
              <a:effectLst/>
              <a:latin typeface="Gill Sans" panose="020B0604020202020204"/>
            </a:endParaRPr>
          </a:p>
          <a:p>
            <a:pPr lvl="1"/>
            <a:endParaRPr lang="fr-FR" i="0" u="none" strike="noStrike" dirty="0">
              <a:solidFill>
                <a:srgbClr val="6C6463"/>
              </a:solidFill>
              <a:effectLst/>
              <a:latin typeface="Gill Sans" panose="020B0604020202020204"/>
            </a:endParaRPr>
          </a:p>
          <a:p>
            <a:pPr marL="742950" lvl="1" indent="-285750" algn="ctr">
              <a:buFont typeface="Arial" panose="020B0604020202020204" pitchFamily="34" charset="0"/>
              <a:buChar char="•"/>
            </a:pPr>
            <a:endParaRPr lang="fr-FR" b="0" i="0" u="none" strike="noStrike" dirty="0">
              <a:solidFill>
                <a:srgbClr val="6C6463"/>
              </a:solidFill>
              <a:effectLst/>
              <a:latin typeface="Arial" panose="020B0604020202020204" pitchFamily="34" charset="0"/>
            </a:endParaRPr>
          </a:p>
          <a:p>
            <a:pPr marL="742950" lvl="1" indent="-285750">
              <a:buFont typeface="Arial" panose="020B0604020202020204" pitchFamily="34" charset="0"/>
              <a:buChar char="•"/>
            </a:pPr>
            <a:endParaRPr lang="en-US" dirty="0"/>
          </a:p>
        </p:txBody>
      </p:sp>
    </p:spTree>
    <p:extLst>
      <p:ext uri="{BB962C8B-B14F-4D97-AF65-F5344CB8AC3E}">
        <p14:creationId xmlns:p14="http://schemas.microsoft.com/office/powerpoint/2010/main" val="26192665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CA440E1-E7BF-9F5F-AC3D-6B6B20FA29F9}"/>
              </a:ext>
            </a:extLst>
          </p:cNvPr>
          <p:cNvSpPr txBox="1"/>
          <p:nvPr/>
        </p:nvSpPr>
        <p:spPr>
          <a:xfrm>
            <a:off x="442912" y="1357402"/>
            <a:ext cx="8258175" cy="850270"/>
          </a:xfrm>
          <a:prstGeom prst="rect">
            <a:avLst/>
          </a:prstGeom>
        </p:spPr>
        <p:txBody>
          <a:bodyPr vert="horz" lIns="68580" tIns="34290" rIns="68580" bIns="34290" rtlCol="0" anchor="ctr">
            <a:normAutofit/>
          </a:bodyPr>
          <a:lstStyle/>
          <a:p>
            <a:pPr marL="0" marR="0" lvl="0" indent="0" algn="l" defTabSz="685800" rtl="0" eaLnBrk="1" fontAlgn="auto" latinLnBrk="0" hangingPunct="1">
              <a:lnSpc>
                <a:spcPct val="90000"/>
              </a:lnSpc>
              <a:spcBef>
                <a:spcPct val="0"/>
              </a:spcBef>
              <a:spcAft>
                <a:spcPts val="450"/>
              </a:spcAft>
              <a:buClrTx/>
              <a:buSzTx/>
              <a:buFont typeface="Arial"/>
              <a:buNone/>
              <a:tabLst/>
              <a:defRPr/>
            </a:pPr>
            <a:endParaRPr kumimoji="0" lang="en-US" sz="39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Arial"/>
              <a:sym typeface="Arial"/>
            </a:endParaRPr>
          </a:p>
        </p:txBody>
      </p:sp>
      <p:sp>
        <p:nvSpPr>
          <p:cNvPr id="9" name="TextBox 8">
            <a:extLst>
              <a:ext uri="{FF2B5EF4-FFF2-40B4-BE49-F238E27FC236}">
                <a16:creationId xmlns:a16="http://schemas.microsoft.com/office/drawing/2014/main" id="{92197045-5B4C-4139-9473-37F19EC5F059}"/>
              </a:ext>
            </a:extLst>
          </p:cNvPr>
          <p:cNvSpPr txBox="1"/>
          <p:nvPr/>
        </p:nvSpPr>
        <p:spPr>
          <a:xfrm>
            <a:off x="442912" y="1024973"/>
            <a:ext cx="8258175" cy="671696"/>
          </a:xfrm>
          <a:prstGeom prst="rect">
            <a:avLst/>
          </a:prstGeom>
        </p:spPr>
        <p:txBody>
          <a:bodyPr vert="horz" lIns="68580" tIns="34290" rIns="68580" bIns="34290" rtlCol="0" anchor="ctr">
            <a:normAutofit/>
          </a:bodyPr>
          <a:lstStyle/>
          <a:p>
            <a:pPr marL="0" marR="0" lvl="0" indent="0" algn="ctr" defTabSz="685800" rtl="0" eaLnBrk="1" fontAlgn="auto" latinLnBrk="0" hangingPunct="1">
              <a:lnSpc>
                <a:spcPct val="90000"/>
              </a:lnSpc>
              <a:spcBef>
                <a:spcPct val="0"/>
              </a:spcBef>
              <a:spcAft>
                <a:spcPts val="450"/>
              </a:spcAft>
              <a:buClrTx/>
              <a:buSzTx/>
              <a:buFont typeface="Arial"/>
              <a:buNone/>
              <a:tabLst/>
              <a:defRPr/>
            </a:pPr>
            <a:r>
              <a:rPr kumimoji="0" lang="fr-FR" sz="1800" b="1" i="0" u="none" strike="noStrike" kern="0" cap="none" spc="0" normalizeH="0" baseline="0" noProof="0" dirty="0">
                <a:ln>
                  <a:noFill/>
                </a:ln>
                <a:solidFill>
                  <a:srgbClr val="4990A5"/>
                </a:solidFill>
                <a:effectLst/>
                <a:uLnTx/>
                <a:uFillTx/>
                <a:latin typeface="Gill Sans MT" panose="020B0502020104020203" pitchFamily="34" charset="0"/>
                <a:ea typeface="Times New Roman" panose="02020603050405020304" pitchFamily="18" charset="0"/>
                <a:cs typeface="Times New Roman" panose="02020603050405020304" pitchFamily="18" charset="0"/>
                <a:sym typeface="Arial"/>
              </a:rPr>
              <a:t>RESOURCES TO SUPPORT ACTORS</a:t>
            </a:r>
            <a:endParaRPr kumimoji="0" lang="en-US" sz="39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Arial"/>
              <a:sym typeface="Arial"/>
            </a:endParaRPr>
          </a:p>
        </p:txBody>
      </p:sp>
      <p:grpSp>
        <p:nvGrpSpPr>
          <p:cNvPr id="4" name="Group 3">
            <a:extLst>
              <a:ext uri="{FF2B5EF4-FFF2-40B4-BE49-F238E27FC236}">
                <a16:creationId xmlns:a16="http://schemas.microsoft.com/office/drawing/2014/main" id="{ACDB31BD-AA3F-37E6-D54D-23ECDFD661EB}"/>
              </a:ext>
            </a:extLst>
          </p:cNvPr>
          <p:cNvGrpSpPr/>
          <p:nvPr/>
        </p:nvGrpSpPr>
        <p:grpSpPr>
          <a:xfrm>
            <a:off x="365760" y="1637550"/>
            <a:ext cx="4447309" cy="5295265"/>
            <a:chOff x="123986" y="-202795"/>
            <a:chExt cx="3515360" cy="4885549"/>
          </a:xfrm>
        </p:grpSpPr>
        <p:sp>
          <p:nvSpPr>
            <p:cNvPr id="7" name="Text Box 36">
              <a:extLst>
                <a:ext uri="{FF2B5EF4-FFF2-40B4-BE49-F238E27FC236}">
                  <a16:creationId xmlns:a16="http://schemas.microsoft.com/office/drawing/2014/main" id="{68DB7417-F819-FAB1-8E4D-265A047E1131}"/>
                </a:ext>
              </a:extLst>
            </p:cNvPr>
            <p:cNvSpPr txBox="1"/>
            <p:nvPr/>
          </p:nvSpPr>
          <p:spPr>
            <a:xfrm>
              <a:off x="123986" y="-202795"/>
              <a:ext cx="3515360" cy="4885549"/>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fr-FR" sz="1200" b="1" i="0" u="none" strike="noStrike" kern="0" cap="none" spc="0" normalizeH="0" baseline="0" noProof="0" dirty="0">
                  <a:ln>
                    <a:noFill/>
                  </a:ln>
                  <a:solidFill>
                    <a:srgbClr val="4990A5"/>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Light assistance</a:t>
              </a:r>
              <a:endParaRPr kumimoji="0" lang="en-US"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endParaRPr>
            </a:p>
            <a:p>
              <a:pPr marL="457200" defTabSz="914400">
                <a:lnSpc>
                  <a:spcPct val="107000"/>
                </a:lnSpc>
                <a:spcAft>
                  <a:spcPts val="800"/>
                </a:spcAft>
                <a:buClr>
                  <a:srgbClr val="000000"/>
                </a:buClr>
                <a:defRPr/>
              </a:pPr>
              <a:r>
                <a:rPr kumimoji="0" lang="fr-FR" sz="14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Stakeholder Gathering/Convening: </a:t>
              </a:r>
              <a:r>
                <a:rPr lang="fr-FR" sz="1400" b="1" kern="0" dirty="0">
                  <a:solidFill>
                    <a:srgbClr val="000000"/>
                  </a:solidFill>
                  <a:latin typeface="Calibri" panose="020F0502020204030204" pitchFamily="34" charset="0"/>
                  <a:ea typeface="Calibri" panose="020F0502020204030204" pitchFamily="34" charset="0"/>
                  <a:cs typeface="Times New Roman" panose="02020603050405020304" pitchFamily="18" charset="0"/>
                  <a:sym typeface="Arial"/>
                </a:rPr>
                <a:t>Stakeholder</a:t>
              </a:r>
              <a:r>
                <a:rPr kumimoji="0" lang="fr-FR" sz="14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 networking events </a:t>
              </a:r>
              <a:r>
                <a:rPr lang="fr-FR" sz="1400" dirty="0">
                  <a:latin typeface="Calibri" panose="020F0502020204030204" pitchFamily="34" charset="0"/>
                  <a:ea typeface="Calibri" panose="020F0502020204030204" pitchFamily="34" charset="0"/>
                  <a:cs typeface="Times New Roman" panose="02020603050405020304" pitchFamily="18" charset="0"/>
                </a:rPr>
                <a:t>to strengthen connectivity and cooperation</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fr-FR" sz="14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 Market research </a:t>
              </a:r>
              <a:r>
                <a:rPr kumimoji="0" lang="fr-FR" sz="1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(e.g., on-demand research that benefits a large number of players, such as </a:t>
              </a:r>
              <a:r>
                <a:rPr kumimoji="0" lang="fr-FR" sz="1400" b="0" i="0" u="none" strike="noStrike" kern="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disease-resistant</a:t>
              </a:r>
              <a:r>
                <a:rPr kumimoji="0" lang="fr-FR" sz="1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 vaccines)</a:t>
              </a:r>
              <a:endParaRPr kumimoji="0" lang="en-US" sz="1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endParaRPr>
            </a:p>
            <a:p>
              <a:pPr marL="45720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fr-FR" sz="14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 Direct coaching </a:t>
              </a:r>
              <a:r>
                <a:rPr kumimoji="0" lang="fr-FR" sz="1400" b="1" i="0" u="none" strike="noStrike" kern="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from</a:t>
              </a:r>
              <a:r>
                <a:rPr kumimoji="0" lang="fr-FR" sz="14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 PARE staff</a:t>
              </a:r>
              <a:endParaRPr lang="en-US" sz="1400" kern="0" dirty="0">
                <a:solidFill>
                  <a:srgbClr val="000000"/>
                </a:solidFill>
                <a:latin typeface="Calibri" panose="020F0502020204030204" pitchFamily="34" charset="0"/>
                <a:ea typeface="Calibri" panose="020F0502020204030204" pitchFamily="34" charset="0"/>
                <a:cs typeface="Times New Roman" panose="02020603050405020304" pitchFamily="18" charset="0"/>
                <a:sym typeface="Arial"/>
              </a:endParaRPr>
            </a:p>
            <a:p>
              <a:pPr marL="45720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endParaRPr kumimoji="0" lang="en-US" sz="5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endParaRPr>
            </a:p>
            <a:p>
              <a:pPr marL="45720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fr-FR" sz="14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Technical expertise </a:t>
              </a:r>
              <a:r>
                <a:rPr kumimoji="0" lang="fr-FR" sz="1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(e.g. short-term technical assistance to fill gaps in technical know-how)</a:t>
              </a:r>
              <a:endParaRPr kumimoji="0" lang="en-US" sz="1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endParaRPr>
            </a:p>
            <a:p>
              <a:pPr marL="45720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fr-FR" sz="14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 Exchange visits to </a:t>
              </a:r>
              <a:r>
                <a:rPr kumimoji="0" lang="fr-FR" sz="140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showcase innovative practices and encourage adoption by others.</a:t>
              </a:r>
            </a:p>
            <a:p>
              <a:pPr marL="45720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fr-FR" sz="14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Promotion and communication </a:t>
              </a:r>
              <a:r>
                <a:rPr kumimoji="0" lang="fr-FR" sz="1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(e.g. to highlight players who are leaders of positive change and inspire others to undertake similar initiatives).</a:t>
              </a:r>
              <a:endParaRPr kumimoji="0" lang="en-US" sz="1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endParaRPr>
            </a:p>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fr-FR" sz="1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 </a:t>
              </a:r>
              <a:endParaRPr kumimoji="0" lang="en-US" sz="1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endParaRPr>
            </a:p>
          </p:txBody>
        </p:sp>
        <p:pic>
          <p:nvPicPr>
            <p:cNvPr id="8" name="Picture 7">
              <a:extLst>
                <a:ext uri="{FF2B5EF4-FFF2-40B4-BE49-F238E27FC236}">
                  <a16:creationId xmlns:a16="http://schemas.microsoft.com/office/drawing/2014/main" id="{988A90E1-66EB-5899-8F3E-EC2FC5B19E4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0481" y="4153546"/>
              <a:ext cx="229870" cy="210820"/>
            </a:xfrm>
            <a:prstGeom prst="rect">
              <a:avLst/>
            </a:prstGeom>
          </p:spPr>
        </p:pic>
        <p:pic>
          <p:nvPicPr>
            <p:cNvPr id="10" name="Picture 9">
              <a:extLst>
                <a:ext uri="{FF2B5EF4-FFF2-40B4-BE49-F238E27FC236}">
                  <a16:creationId xmlns:a16="http://schemas.microsoft.com/office/drawing/2014/main" id="{490379AC-7CC3-03AC-386E-74D2FF92D9D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9048" y="168943"/>
              <a:ext cx="292735" cy="292735"/>
            </a:xfrm>
            <a:prstGeom prst="rect">
              <a:avLst/>
            </a:prstGeom>
          </p:spPr>
        </p:pic>
        <p:pic>
          <p:nvPicPr>
            <p:cNvPr id="11" name="Picture 10">
              <a:extLst>
                <a:ext uri="{FF2B5EF4-FFF2-40B4-BE49-F238E27FC236}">
                  <a16:creationId xmlns:a16="http://schemas.microsoft.com/office/drawing/2014/main" id="{B41FEBD4-5590-083D-1660-A2FA7394413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0298" y="1551438"/>
              <a:ext cx="238760" cy="237490"/>
            </a:xfrm>
            <a:prstGeom prst="rect">
              <a:avLst/>
            </a:prstGeom>
          </p:spPr>
        </p:pic>
        <p:pic>
          <p:nvPicPr>
            <p:cNvPr id="12" name="Picture 11">
              <a:extLst>
                <a:ext uri="{FF2B5EF4-FFF2-40B4-BE49-F238E27FC236}">
                  <a16:creationId xmlns:a16="http://schemas.microsoft.com/office/drawing/2014/main" id="{CF686840-407A-AC2F-04DB-0F76C763E5A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163177" y="783767"/>
              <a:ext cx="244475" cy="245745"/>
            </a:xfrm>
            <a:prstGeom prst="rect">
              <a:avLst/>
            </a:prstGeom>
          </p:spPr>
        </p:pic>
        <p:pic>
          <p:nvPicPr>
            <p:cNvPr id="13" name="Picture 12">
              <a:extLst>
                <a:ext uri="{FF2B5EF4-FFF2-40B4-BE49-F238E27FC236}">
                  <a16:creationId xmlns:a16="http://schemas.microsoft.com/office/drawing/2014/main" id="{387C3432-8457-2967-EABC-2ACE0A2DD23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39048" y="2305059"/>
              <a:ext cx="266700" cy="266700"/>
            </a:xfrm>
            <a:prstGeom prst="rect">
              <a:avLst/>
            </a:prstGeom>
          </p:spPr>
        </p:pic>
        <p:pic>
          <p:nvPicPr>
            <p:cNvPr id="14" name="Picture 13">
              <a:extLst>
                <a:ext uri="{FF2B5EF4-FFF2-40B4-BE49-F238E27FC236}">
                  <a16:creationId xmlns:a16="http://schemas.microsoft.com/office/drawing/2014/main" id="{48E8A4E7-DE62-82C7-344E-209883F54F1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23986" y="3254644"/>
              <a:ext cx="323215" cy="323215"/>
            </a:xfrm>
            <a:prstGeom prst="rect">
              <a:avLst/>
            </a:prstGeom>
          </p:spPr>
        </p:pic>
      </p:grpSp>
      <p:sp>
        <p:nvSpPr>
          <p:cNvPr id="3" name="TextBox 2">
            <a:extLst>
              <a:ext uri="{FF2B5EF4-FFF2-40B4-BE49-F238E27FC236}">
                <a16:creationId xmlns:a16="http://schemas.microsoft.com/office/drawing/2014/main" id="{E7BBAEBD-926C-C943-5377-A9C7E388C39F}"/>
              </a:ext>
            </a:extLst>
          </p:cNvPr>
          <p:cNvSpPr txBox="1"/>
          <p:nvPr/>
        </p:nvSpPr>
        <p:spPr>
          <a:xfrm>
            <a:off x="4832124" y="1747291"/>
            <a:ext cx="4576354" cy="2361929"/>
          </a:xfrm>
          <a:prstGeom prst="rect">
            <a:avLst/>
          </a:prstGeom>
          <a:noFill/>
        </p:spPr>
        <p:txBody>
          <a:bodyPr wrap="square">
            <a:spAutoFit/>
          </a:bodyPr>
          <a:lstStyle/>
          <a:p>
            <a:pPr marL="0" marR="0">
              <a:lnSpc>
                <a:spcPct val="107000"/>
              </a:lnSpc>
              <a:spcBef>
                <a:spcPts val="0"/>
              </a:spcBef>
              <a:spcAft>
                <a:spcPts val="800"/>
              </a:spcAft>
            </a:pPr>
            <a:r>
              <a:rPr lang="fr-FR" sz="1400" b="1" dirty="0">
                <a:solidFill>
                  <a:srgbClr val="4990A5"/>
                </a:solidFill>
                <a:effectLst/>
                <a:latin typeface="Calibri" panose="020F0502020204030204" pitchFamily="34" charset="0"/>
                <a:ea typeface="Calibri" panose="020F0502020204030204" pitchFamily="34" charset="0"/>
                <a:cs typeface="Times New Roman" panose="02020603050405020304" pitchFamily="18" charset="0"/>
              </a:rPr>
              <a:t>Heavier assistance</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n-US" sz="1400" b="1" i="1" dirty="0">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Performance-based Grants </a:t>
            </a:r>
            <a:r>
              <a:rPr lang="fr-FR" sz="1400" dirty="0">
                <a:effectLst/>
                <a:latin typeface="Calibri" panose="020F0502020204030204" pitchFamily="34" charset="0"/>
                <a:ea typeface="Calibri" panose="020F0502020204030204" pitchFamily="34" charset="0"/>
                <a:cs typeface="Times New Roman" panose="02020603050405020304" pitchFamily="18" charset="0"/>
              </a:rPr>
              <a:t>material contribution (</a:t>
            </a:r>
            <a:r>
              <a:rPr lang="fr-FR" sz="1400" dirty="0">
                <a:latin typeface="Calibri" panose="020F0502020204030204" pitchFamily="34" charset="0"/>
                <a:ea typeface="Calibri" panose="020F0502020204030204" pitchFamily="34" charset="0"/>
                <a:cs typeface="Times New Roman" panose="02020603050405020304" pitchFamily="18" charset="0"/>
              </a:rPr>
              <a:t>equipment upgrades) and financial contribution when an activity milestone is reached. </a:t>
            </a:r>
            <a:r>
              <a:rPr lang="fr-FR" sz="1400" dirty="0">
                <a:effectLst/>
                <a:latin typeface="Calibri" panose="020F0502020204030204" pitchFamily="34" charset="0"/>
                <a:ea typeface="Calibri" panose="020F0502020204030204" pitchFamily="34" charset="0"/>
                <a:cs typeface="Times New Roman" panose="02020603050405020304" pitchFamily="18" charset="0"/>
              </a:rPr>
              <a:t>Cost sharing: </a:t>
            </a:r>
            <a:r>
              <a:rPr lang="fr-FR" sz="1400" dirty="0">
                <a:latin typeface="Calibri" panose="020F0502020204030204" pitchFamily="34" charset="0"/>
                <a:ea typeface="Calibri" panose="020F0502020204030204" pitchFamily="34" charset="0"/>
                <a:cs typeface="Times New Roman" panose="02020603050405020304" pitchFamily="18" charset="0"/>
              </a:rPr>
              <a:t>50/50 </a:t>
            </a:r>
            <a:r>
              <a:rPr lang="fr-FR" sz="1400" dirty="0">
                <a:effectLst/>
                <a:latin typeface="Calibri" panose="020F0502020204030204" pitchFamily="34" charset="0"/>
                <a:ea typeface="Calibri" panose="020F0502020204030204" pitchFamily="34" charset="0"/>
                <a:cs typeface="Times New Roman" panose="02020603050405020304" pitchFamily="18" charset="0"/>
              </a:rPr>
              <a:t>project-actor contribution)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07000"/>
              </a:lnSpc>
              <a:spcBef>
                <a:spcPts val="0"/>
              </a:spcBef>
              <a:spcAft>
                <a:spcPts val="800"/>
              </a:spcAft>
            </a:pPr>
            <a:r>
              <a:rPr lang="en-US" sz="1400" b="1" dirty="0">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Subcontract</a:t>
            </a:r>
            <a:r>
              <a:rPr lang="en-US" sz="14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fr-FR" sz="1400" dirty="0">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fr-FR" sz="1400" i="1" dirty="0">
                <a:effectLst/>
                <a:latin typeface="Calibri" panose="020F0502020204030204" pitchFamily="34" charset="0"/>
                <a:ea typeface="Calibri" panose="020F0502020204030204" pitchFamily="34" charset="0"/>
                <a:cs typeface="Times New Roman" panose="02020603050405020304" pitchFamily="18" charset="0"/>
              </a:rPr>
              <a:t>for  </a:t>
            </a:r>
            <a:r>
              <a:rPr lang="fr-FR"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introduction, testing and provision of services deemed essential to improve system operation, including financing and co-financing of capacity-building support for </a:t>
            </a:r>
            <a:r>
              <a:rPr lang="fr-FR" sz="14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actors</a:t>
            </a:r>
            <a:r>
              <a:rPr lang="fr-FR"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44155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ags/tag1.xml><?xml version="1.0" encoding="utf-8"?>
<p:tagLst xmlns:a="http://schemas.openxmlformats.org/drawingml/2006/main" xmlns:r="http://schemas.openxmlformats.org/officeDocument/2006/relationships" xmlns:p="http://schemas.openxmlformats.org/presentationml/2006/main">
  <p:tag name="BTFPLAYOUTENABLED" val="1"/>
</p:tagLst>
</file>

<file path=ppt/theme/theme1.xml><?xml version="1.0" encoding="utf-8"?>
<a:theme xmlns:a="http://schemas.openxmlformats.org/drawingml/2006/main" name="Title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ontent Slides">
  <a:themeElements>
    <a:clrScheme name="FTF_Color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799B5"/>
      </a:accent5>
      <a:accent6>
        <a:srgbClr val="D37D2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Feed the Future-only branded 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losing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1_Closing Slid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Content Slides">
  <a:themeElements>
    <a:clrScheme name="FTF_Colors">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799B5"/>
      </a:accent5>
      <a:accent6>
        <a:srgbClr val="D37D28"/>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gf30dae2a6694bbb854c017545de9069 xmlns="47da780b-2e0d-410a-9bb9-e9162121e85b">
      <Terms xmlns="http://schemas.microsoft.com/office/infopath/2007/PartnerControls"/>
    </gf30dae2a6694bbb854c017545de9069>
    <bc6e5d12087e4e1eb1a5eba173668eb9 xmlns="47da780b-2e0d-410a-9bb9-e9162121e85b">
      <Terms xmlns="http://schemas.microsoft.com/office/infopath/2007/PartnerControls"/>
    </bc6e5d12087e4e1eb1a5eba173668eb9>
    <Period xmlns="47da780b-2e0d-410a-9bb9-e9162121e85b" xsi:nil="true"/>
    <c647a7e9f1c144a081a462892ea33e9a xmlns="47da780b-2e0d-410a-9bb9-e9162121e85b">
      <Terms xmlns="http://schemas.microsoft.com/office/infopath/2007/PartnerControls"/>
    </c647a7e9f1c144a081a462892ea33e9a>
    <e4cfa15118c74a5a96dc72f592a9b9a1 xmlns="47da780b-2e0d-410a-9bb9-e9162121e85b">
      <Terms xmlns="http://schemas.microsoft.com/office/infopath/2007/PartnerControls"/>
    </e4cfa15118c74a5a96dc72f592a9b9a1>
    <i45da77e92d547159d6947c3327ff325 xmlns="47da780b-2e0d-410a-9bb9-e9162121e85b">
      <Terms xmlns="http://schemas.microsoft.com/office/infopath/2007/PartnerControls"/>
    </i45da77e92d547159d6947c3327ff325>
    <e0cd925f3f2b487aa9918537663a44a5 xmlns="47da780b-2e0d-410a-9bb9-e9162121e85b">
      <Terms xmlns="http://schemas.microsoft.com/office/infopath/2007/PartnerControls"/>
    </e0cd925f3f2b487aa9918537663a44a5>
    <Year xmlns="47da780b-2e0d-410a-9bb9-e9162121e85b" xsi:nil="true"/>
    <jc948bb6060944e39d9d11eae5c92882 xmlns="47da780b-2e0d-410a-9bb9-e9162121e85b">
      <Terms xmlns="http://schemas.microsoft.com/office/infopath/2007/PartnerControls"/>
    </jc948bb6060944e39d9d11eae5c92882>
    <m9cf4dff02ee4620852ffcd5d91137ba xmlns="47da780b-2e0d-410a-9bb9-e9162121e85b">
      <Terms xmlns="http://schemas.microsoft.com/office/infopath/2007/PartnerControls"/>
    </m9cf4dff02ee4620852ffcd5d91137ba>
    <TaxCatchAll xmlns="47da780b-2e0d-410a-9bb9-e9162121e85b">
      <Value>638</Value>
    </TaxCatchAll>
    <_dlc_DocId xmlns="47da780b-2e0d-410a-9bb9-e9162121e85b">UCT5MHMURRVS-1053294760-174</_dlc_DocId>
    <_dlc_DocIdUrl xmlns="47da780b-2e0d-410a-9bb9-e9162121e85b">
      <Url>https://landolakes.sharepoint.com/sites/V37DevLink/Projects/AC/Haiti/PARE/_layouts/15/DocIdRedir.aspx?ID=UCT5MHMURRVS-1053294760-174</Url>
      <Description>UCT5MHMURRVS-1053294760-174</Description>
    </_dlc_DocIdUrl>
    <_dlc_DocIdPersistId xmlns="47da780b-2e0d-410a-9bb9-e9162121e85b" xsi:nil="true"/>
    <lcf76f155ced4ddcb4097134ff3c332f xmlns="087768f8-c0d9-46be-aee4-446832e7d8db">
      <Terms xmlns="http://schemas.microsoft.com/office/infopath/2007/PartnerControls"/>
    </lcf76f155ced4ddcb4097134ff3c332f>
    <SubawardName xmlns="47da780b-2e0d-410a-9bb9-e9162121e85b">0001-PARE-APS-2024</SubawardName>
    <o6def833cf00462c81e7ee1e34b67be7 xmlns="47da780b-2e0d-410a-9bb9-e9162121e85b">
      <Terms xmlns="http://schemas.microsoft.com/office/infopath/2007/PartnerControls">
        <TermInfo xmlns="http://schemas.microsoft.com/office/infopath/2007/PartnerControls">
          <TermName xmlns="http://schemas.microsoft.com/office/infopath/2007/PartnerControls">Needs new value (request from cavolk@landolakes.com) and then update</TermName>
          <TermId xmlns="http://schemas.microsoft.com/office/infopath/2007/PartnerControls">ecb94bfa-a656-419c-b2b9-0f9ae1ab973f</TermId>
        </TermInfo>
      </Terms>
    </o6def833cf00462c81e7ee1e34b67be7>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ct:contentTypeSchema xmlns:ct="http://schemas.microsoft.com/office/2006/metadata/contentType" xmlns:ma="http://schemas.microsoft.com/office/2006/metadata/properties/metaAttributes" ct:_="" ma:_="" ma:contentTypeName="Project SubAward Document" ma:contentTypeID="0x010100E28104C10C5ABF419CFB7762A2FEE76A010101050057FF20984E525941AA863B22D4EEE974" ma:contentTypeVersion="32" ma:contentTypeDescription="Create a new document." ma:contentTypeScope="" ma:versionID="aa6d7c030b844d20554587148ff3e4b0">
  <xsd:schema xmlns:xsd="http://www.w3.org/2001/XMLSchema" xmlns:xs="http://www.w3.org/2001/XMLSchema" xmlns:p="http://schemas.microsoft.com/office/2006/metadata/properties" xmlns:ns2="47da780b-2e0d-410a-9bb9-e9162121e85b" xmlns:ns3="087768f8-c0d9-46be-aee4-446832e7d8db" xmlns:ns4="7f24121e-8f51-404a-bd84-6f4436ef68e0" xmlns:ns5="6ea2b64c-65fe-4e20-ac4c-7bf8cc64782f" targetNamespace="http://schemas.microsoft.com/office/2006/metadata/properties" ma:root="true" ma:fieldsID="f0906b54abea3ac8c28ae1f6aa8228be" ns2:_="" ns3:_="" ns4:_="" ns5:_="">
    <xsd:import namespace="47da780b-2e0d-410a-9bb9-e9162121e85b"/>
    <xsd:import namespace="087768f8-c0d9-46be-aee4-446832e7d8db"/>
    <xsd:import namespace="7f24121e-8f51-404a-bd84-6f4436ef68e0"/>
    <xsd:import namespace="6ea2b64c-65fe-4e20-ac4c-7bf8cc64782f"/>
    <xsd:element name="properties">
      <xsd:complexType>
        <xsd:sequence>
          <xsd:element name="documentManagement">
            <xsd:complexType>
              <xsd:all>
                <xsd:element ref="ns2:SubawardName" minOccurs="0"/>
                <xsd:element ref="ns2:Period" minOccurs="0"/>
                <xsd:element ref="ns2:Year" minOccurs="0"/>
                <xsd:element ref="ns2:TaxCatchAll" minOccurs="0"/>
                <xsd:element ref="ns2:bc6e5d12087e4e1eb1a5eba173668eb9" minOccurs="0"/>
                <xsd:element ref="ns2:m9cf4dff02ee4620852ffcd5d91137ba" minOccurs="0"/>
                <xsd:element ref="ns2:i45da77e92d547159d6947c3327ff325" minOccurs="0"/>
                <xsd:element ref="ns2:e0cd925f3f2b487aa9918537663a44a5" minOccurs="0"/>
                <xsd:element ref="ns2:gf30dae2a6694bbb854c017545de9069" minOccurs="0"/>
                <xsd:element ref="ns2:c647a7e9f1c144a081a462892ea33e9a" minOccurs="0"/>
                <xsd:element ref="ns2:jc948bb6060944e39d9d11eae5c92882" minOccurs="0"/>
                <xsd:element ref="ns2:e4cfa15118c74a5a96dc72f592a9b9a1" minOccurs="0"/>
                <xsd:element ref="ns2:TaxCatchAllLabel" minOccurs="0"/>
                <xsd:element ref="ns2:o6def833cf00462c81e7ee1e34b67be7" minOccurs="0"/>
                <xsd:element ref="ns2:_dlc_DocId" minOccurs="0"/>
                <xsd:element ref="ns2:_dlc_DocIdUrl" minOccurs="0"/>
                <xsd:element ref="ns2:_dlc_DocIdPersistId" minOccurs="0"/>
                <xsd:element ref="ns3:MediaServiceMetadata" minOccurs="0"/>
                <xsd:element ref="ns3:MediaServiceFastMetadata" minOccurs="0"/>
                <xsd:element ref="ns3:MediaServiceObjectDetectorVersions" minOccurs="0"/>
                <xsd:element ref="ns4:SharedWithUsers" minOccurs="0"/>
                <xsd:element ref="ns5:SharedWithDetails" minOccurs="0"/>
                <xsd:element ref="ns3:MediaServiceSearchProperties" minOccurs="0"/>
                <xsd:element ref="ns3:MediaServiceGenerationTime" minOccurs="0"/>
                <xsd:element ref="ns3:MediaServiceEventHashCode" minOccurs="0"/>
                <xsd:element ref="ns3:lcf76f155ced4ddcb4097134ff3c332f" minOccurs="0"/>
                <xsd:element ref="ns3:MediaServiceDateTaken"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7da780b-2e0d-410a-9bb9-e9162121e85b" elementFormDefault="qualified">
    <xsd:import namespace="http://schemas.microsoft.com/office/2006/documentManagement/types"/>
    <xsd:import namespace="http://schemas.microsoft.com/office/infopath/2007/PartnerControls"/>
    <xsd:element name="SubawardName" ma:index="2" nillable="true" ma:displayName="Subaward Name" ma:description="Enter the Name of the Subawardee.  The Subawardee name needs to be entered consistently so that the documents can be grouped or sorted (displayed together)." ma:internalName="SubawardName" ma:readOnly="false">
      <xsd:simpleType>
        <xsd:restriction base="dms:Text">
          <xsd:maxLength value="255"/>
        </xsd:restriction>
      </xsd:simpleType>
    </xsd:element>
    <xsd:element name="Period" ma:index="4" nillable="true" ma:displayName="Period" ma:format="Dropdown" ma:indexed="true" ma:internalName="Period" ma:readOnly="false">
      <xsd:simpleType>
        <xsd:restriction base="dms:Choice">
          <xsd:enumeration value="Month"/>
          <xsd:enumeration value="Annual"/>
          <xsd:enumeration value="Quarter"/>
          <xsd:enumeration value="Semi-Annual"/>
          <xsd:enumeration value="LOP"/>
        </xsd:restriction>
      </xsd:simpleType>
    </xsd:element>
    <xsd:element name="Year" ma:index="6" nillable="true" ma:displayName="Year" ma:internalName="Year" ma:readOnly="false">
      <xsd:simpleType>
        <xsd:restriction base="dms:Text">
          <xsd:maxLength value="4"/>
        </xsd:restriction>
      </xsd:simpleType>
    </xsd:element>
    <xsd:element name="TaxCatchAll" ma:index="18" nillable="true" ma:displayName="Taxonomy Catch All Column" ma:hidden="true" ma:list="{e33054d6-9b59-4df5-8e97-b18722406a46}" ma:internalName="TaxCatchAll" ma:readOnly="false" ma:showField="CatchAllData" ma:web="47da780b-2e0d-410a-9bb9-e9162121e85b">
      <xsd:complexType>
        <xsd:complexContent>
          <xsd:extension base="dms:MultiChoiceLookup">
            <xsd:sequence>
              <xsd:element name="Value" type="dms:Lookup" maxOccurs="unbounded" minOccurs="0" nillable="true"/>
            </xsd:sequence>
          </xsd:extension>
        </xsd:complexContent>
      </xsd:complexType>
    </xsd:element>
    <xsd:element name="bc6e5d12087e4e1eb1a5eba173668eb9" ma:index="21" nillable="true" ma:taxonomy="true" ma:internalName="bc6e5d12087e4e1eb1a5eba173668eb9" ma:taxonomyFieldName="Country" ma:displayName="Country" ma:readOnly="false" ma:fieldId="{bc6e5d12-087e-4e1e-b1a5-eba173668eb9}" ma:sspId="71c61f74-57b8-4946-a135-ad5dd6151902" ma:termSetId="8a0ddade-49c2-428a-8083-b33485fa9634" ma:anchorId="00000000-0000-0000-0000-000000000000" ma:open="false" ma:isKeyword="false">
      <xsd:complexType>
        <xsd:sequence>
          <xsd:element ref="pc:Terms" minOccurs="0" maxOccurs="1"/>
        </xsd:sequence>
      </xsd:complexType>
    </xsd:element>
    <xsd:element name="m9cf4dff02ee4620852ffcd5d91137ba" ma:index="22" nillable="true" ma:taxonomy="true" ma:internalName="m9cf4dff02ee4620852ffcd5d91137ba" ma:taxonomyFieldName="Region" ma:displayName="Region" ma:readOnly="false" ma:fieldId="{69cf4dff-02ee-4620-852f-fcd5d91137ba}" ma:sspId="71c61f74-57b8-4946-a135-ad5dd6151902" ma:termSetId="fd373a0d-7456-4ad5-89a6-a50327a9bec0" ma:anchorId="00000000-0000-0000-0000-000000000000" ma:open="false" ma:isKeyword="false">
      <xsd:complexType>
        <xsd:sequence>
          <xsd:element ref="pc:Terms" minOccurs="0" maxOccurs="1"/>
        </xsd:sequence>
      </xsd:complexType>
    </xsd:element>
    <xsd:element name="i45da77e92d547159d6947c3327ff325" ma:index="23" nillable="true" ma:taxonomy="true" ma:internalName="i45da77e92d547159d6947c3327ff325" ma:taxonomyFieldName="MonthComplete" ma:displayName="Month Complete" ma:indexed="true" ma:readOnly="false" ma:fieldId="{245da77e-92d5-4715-9d69-47c3327ff325}" ma:sspId="71c61f74-57b8-4946-a135-ad5dd6151902" ma:termSetId="4960655b-9382-4b7a-8477-df58a9250ac7" ma:anchorId="00000000-0000-0000-0000-000000000000" ma:open="false" ma:isKeyword="false">
      <xsd:complexType>
        <xsd:sequence>
          <xsd:element ref="pc:Terms" minOccurs="0" maxOccurs="1"/>
        </xsd:sequence>
      </xsd:complexType>
    </xsd:element>
    <xsd:element name="e0cd925f3f2b487aa9918537663a44a5" ma:index="24" nillable="true" ma:taxonomy="true" ma:internalName="e0cd925f3f2b487aa9918537663a44a5" ma:taxonomyFieldName="CountryDocType" ma:displayName="Country Doc Type" ma:readOnly="false" ma:fieldId="{e0cd925f-3f2b-487a-a991-8537663a44a5}" ma:taxonomyMulti="true" ma:sspId="71c61f74-57b8-4946-a135-ad5dd6151902" ma:termSetId="6e7fd69b-f64b-4bf4-a514-177ec1e4754d" ma:anchorId="00000000-0000-0000-0000-000000000000" ma:open="false" ma:isKeyword="false">
      <xsd:complexType>
        <xsd:sequence>
          <xsd:element ref="pc:Terms" minOccurs="0" maxOccurs="1"/>
        </xsd:sequence>
      </xsd:complexType>
    </xsd:element>
    <xsd:element name="gf30dae2a6694bbb854c017545de9069" ma:index="25" nillable="true" ma:taxonomy="true" ma:internalName="gf30dae2a6694bbb854c017545de9069" ma:taxonomyFieldName="Projects" ma:displayName="Project(s)" ma:readOnly="false" ma:fieldId="{0f30dae2-a669-4bbb-854c-017545de9069}" ma:taxonomyMulti="true" ma:sspId="71c61f74-57b8-4946-a135-ad5dd6151902" ma:termSetId="124bb469-b876-470a-8baf-56f445c60de4" ma:anchorId="00000000-0000-0000-0000-000000000000" ma:open="false" ma:isKeyword="false">
      <xsd:complexType>
        <xsd:sequence>
          <xsd:element ref="pc:Terms" minOccurs="0" maxOccurs="1"/>
        </xsd:sequence>
      </xsd:complexType>
    </xsd:element>
    <xsd:element name="c647a7e9f1c144a081a462892ea33e9a" ma:index="26" nillable="true" ma:taxonomy="true" ma:internalName="c647a7e9f1c144a081a462892ea33e9a" ma:taxonomyFieldName="Donor" ma:displayName="Donor" ma:readOnly="false" ma:fieldId="{c647a7e9-f1c1-44a0-81a4-62892ea33e9a}" ma:sspId="71c61f74-57b8-4946-a135-ad5dd6151902" ma:termSetId="30353cad-3146-462a-94da-666369ab8f75" ma:anchorId="00000000-0000-0000-0000-000000000000" ma:open="false" ma:isKeyword="false">
      <xsd:complexType>
        <xsd:sequence>
          <xsd:element ref="pc:Terms" minOccurs="0" maxOccurs="1"/>
        </xsd:sequence>
      </xsd:complexType>
    </xsd:element>
    <xsd:element name="jc948bb6060944e39d9d11eae5c92882" ma:index="27" nillable="true" ma:taxonomy="true" ma:internalName="jc948bb6060944e39d9d11eae5c92882" ma:taxonomyFieldName="Organization" ma:displayName="Organization" ma:readOnly="false" ma:fieldId="{3c948bb6-0609-44e3-9d9d-11eae5c92882}" ma:sspId="71c61f74-57b8-4946-a135-ad5dd6151902" ma:termSetId="0ce9069e-55aa-4ec5-a381-31d858b16670" ma:anchorId="00000000-0000-0000-0000-000000000000" ma:open="false" ma:isKeyword="false">
      <xsd:complexType>
        <xsd:sequence>
          <xsd:element ref="pc:Terms" minOccurs="0" maxOccurs="1"/>
        </xsd:sequence>
      </xsd:complexType>
    </xsd:element>
    <xsd:element name="e4cfa15118c74a5a96dc72f592a9b9a1" ma:index="28" nillable="true" ma:taxonomy="true" ma:internalName="e4cfa15118c74a5a96dc72f592a9b9a1" ma:taxonomyFieldName="Project" ma:displayName="Project" ma:readOnly="false" ma:fieldId="{e4cfa151-18c7-4a5a-96dc-72f592a9b9a1}" ma:sspId="71c61f74-57b8-4946-a135-ad5dd6151902" ma:termSetId="124bb469-b876-470a-8baf-56f445c60de4" ma:anchorId="00000000-0000-0000-0000-000000000000" ma:open="false" ma:isKeyword="false">
      <xsd:complexType>
        <xsd:sequence>
          <xsd:element ref="pc:Terms" minOccurs="0" maxOccurs="1"/>
        </xsd:sequence>
      </xsd:complexType>
    </xsd:element>
    <xsd:element name="TaxCatchAllLabel" ma:index="29" nillable="true" ma:displayName="Taxonomy Catch All Column1" ma:hidden="true" ma:list="{e33054d6-9b59-4df5-8e97-b18722406a46}" ma:internalName="TaxCatchAllLabel" ma:readOnly="true" ma:showField="CatchAllDataLabel" ma:web="47da780b-2e0d-410a-9bb9-e9162121e85b">
      <xsd:complexType>
        <xsd:complexContent>
          <xsd:extension base="dms:MultiChoiceLookup">
            <xsd:sequence>
              <xsd:element name="Value" type="dms:Lookup" maxOccurs="unbounded" minOccurs="0" nillable="true"/>
            </xsd:sequence>
          </xsd:extension>
        </xsd:complexContent>
      </xsd:complexType>
    </xsd:element>
    <xsd:element name="o6def833cf00462c81e7ee1e34b67be7" ma:index="30" ma:taxonomy="true" ma:internalName="o6def833cf00462c81e7ee1e34b67be7" ma:taxonomyFieldName="ProjSubAwardDocType" ma:displayName="Project SubAward Doc Type" ma:readOnly="false" ma:fieldId="{86def833-cf00-462c-81e7-ee1e34b67be7}" ma:taxonomyMulti="true" ma:sspId="71c61f74-57b8-4946-a135-ad5dd6151902" ma:termSetId="091a1cde-06c4-42da-a840-d24a7f95544f" ma:anchorId="00000000-0000-0000-0000-000000000000" ma:open="false" ma:isKeyword="false">
      <xsd:complexType>
        <xsd:sequence>
          <xsd:element ref="pc:Terms" minOccurs="0" maxOccurs="1"/>
        </xsd:sequence>
      </xsd:complexType>
    </xsd:element>
    <xsd:element name="_dlc_DocId" ma:index="31" nillable="true" ma:displayName="Document ID Value" ma:description="The value of the document ID assigned to this item." ma:indexed="true" ma:internalName="_dlc_DocId" ma:readOnly="true">
      <xsd:simpleType>
        <xsd:restriction base="dms:Text"/>
      </xsd:simpleType>
    </xsd:element>
    <xsd:element name="_dlc_DocIdUrl" ma:index="3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33" nillable="true" ma:displayName="Persist ID" ma:description="Keep ID on add." ma:hidden="true" ma:internalName="_dlc_DocIdPersistId" ma:readOnly="fals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087768f8-c0d9-46be-aee4-446832e7d8db" elementFormDefault="qualified">
    <xsd:import namespace="http://schemas.microsoft.com/office/2006/documentManagement/types"/>
    <xsd:import namespace="http://schemas.microsoft.com/office/infopath/2007/PartnerControls"/>
    <xsd:element name="MediaServiceMetadata" ma:index="34" nillable="true" ma:displayName="MediaServiceMetadata" ma:hidden="true" ma:internalName="MediaServiceMetadata" ma:readOnly="true">
      <xsd:simpleType>
        <xsd:restriction base="dms:Note"/>
      </xsd:simpleType>
    </xsd:element>
    <xsd:element name="MediaServiceFastMetadata" ma:index="35" nillable="true" ma:displayName="MediaServiceFastMetadata" ma:hidden="true" ma:internalName="MediaServiceFastMetadata" ma:readOnly="true">
      <xsd:simpleType>
        <xsd:restriction base="dms:Note"/>
      </xsd:simpleType>
    </xsd:element>
    <xsd:element name="MediaServiceObjectDetectorVersions" ma:index="36" nillable="true" ma:displayName="MediaServiceObjectDetectorVersions" ma:hidden="true" ma:indexed="true" ma:internalName="MediaServiceObjectDetectorVersions" ma:readOnly="true">
      <xsd:simpleType>
        <xsd:restriction base="dms:Text"/>
      </xsd:simpleType>
    </xsd:element>
    <xsd:element name="MediaServiceSearchProperties" ma:index="39" nillable="true" ma:displayName="MediaServiceSearchProperties" ma:hidden="true" ma:internalName="MediaServiceSearchProperties" ma:readOnly="true">
      <xsd:simpleType>
        <xsd:restriction base="dms:Note"/>
      </xsd:simpleType>
    </xsd:element>
    <xsd:element name="MediaServiceGenerationTime" ma:index="40" nillable="true" ma:displayName="MediaServiceGenerationTime" ma:hidden="true" ma:internalName="MediaServiceGenerationTime" ma:readOnly="true">
      <xsd:simpleType>
        <xsd:restriction base="dms:Text"/>
      </xsd:simpleType>
    </xsd:element>
    <xsd:element name="MediaServiceEventHashCode" ma:index="41" nillable="true" ma:displayName="MediaServiceEventHashCode" ma:hidden="true" ma:internalName="MediaServiceEventHashCode" ma:readOnly="true">
      <xsd:simpleType>
        <xsd:restriction base="dms:Text"/>
      </xsd:simpleType>
    </xsd:element>
    <xsd:element name="lcf76f155ced4ddcb4097134ff3c332f" ma:index="43" nillable="true" ma:taxonomy="true" ma:internalName="lcf76f155ced4ddcb4097134ff3c332f" ma:taxonomyFieldName="MediaServiceImageTags" ma:displayName="Image Tags" ma:readOnly="false" ma:fieldId="{5cf76f15-5ced-4ddc-b409-7134ff3c332f}" ma:taxonomyMulti="true" ma:sspId="71c61f74-57b8-4946-a135-ad5dd6151902" ma:termSetId="09814cd3-568e-fe90-9814-8d621ff8fb84" ma:anchorId="fba54fb3-c3e1-fe81-a776-ca4b69148c4d" ma:open="true" ma:isKeyword="false">
      <xsd:complexType>
        <xsd:sequence>
          <xsd:element ref="pc:Terms" minOccurs="0" maxOccurs="1"/>
        </xsd:sequence>
      </xsd:complexType>
    </xsd:element>
    <xsd:element name="MediaServiceDateTaken" ma:index="44" nillable="true" ma:displayName="MediaServiceDateTaken" ma:hidden="true" ma:indexed="true" ma:internalName="MediaServiceDateTaken" ma:readOnly="true">
      <xsd:simpleType>
        <xsd:restriction base="dms:Text"/>
      </xsd:simpleType>
    </xsd:element>
    <xsd:element name="MediaServiceOCR" ma:index="45"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f24121e-8f51-404a-bd84-6f4436ef68e0" elementFormDefault="qualified">
    <xsd:import namespace="http://schemas.microsoft.com/office/2006/documentManagement/types"/>
    <xsd:import namespace="http://schemas.microsoft.com/office/infopath/2007/PartnerControls"/>
    <xsd:element name="SharedWithUsers" ma:index="3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6ea2b64c-65fe-4e20-ac4c-7bf8cc64782f" elementFormDefault="qualified">
    <xsd:import namespace="http://schemas.microsoft.com/office/2006/documentManagement/types"/>
    <xsd:import namespace="http://schemas.microsoft.com/office/infopath/2007/PartnerControls"/>
    <xsd:element name="SharedWithDetails" ma:index="3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5" ma:displayName="Content Type"/>
        <xsd:element ref="dc:title"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53B122E-F3EA-450A-8ACB-DD72E540A584}">
  <ds:schemaRefs>
    <ds:schemaRef ds:uri="http://purl.org/dc/terms/"/>
    <ds:schemaRef ds:uri="http://schemas.microsoft.com/office/2006/documentManagement/types"/>
    <ds:schemaRef ds:uri="94404c27-1938-4ac9-bca9-af80f5b19d75"/>
    <ds:schemaRef ds:uri="http://www.w3.org/XML/1998/namespace"/>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9a31b816-4e37-4c66-a9df-ff7b8d05d15e"/>
    <ds:schemaRef ds:uri="http://purl.org/dc/dcmitype/"/>
    <ds:schemaRef ds:uri="47da780b-2e0d-410a-9bb9-e9162121e85b"/>
    <ds:schemaRef ds:uri="087768f8-c0d9-46be-aee4-446832e7d8db"/>
  </ds:schemaRefs>
</ds:datastoreItem>
</file>

<file path=customXml/itemProps2.xml><?xml version="1.0" encoding="utf-8"?>
<ds:datastoreItem xmlns:ds="http://schemas.openxmlformats.org/officeDocument/2006/customXml" ds:itemID="{3B9505A0-5A4B-4741-9281-402209C977A3}">
  <ds:schemaRefs>
    <ds:schemaRef ds:uri="http://schemas.microsoft.com/sharepoint/v3/contenttype/forms"/>
  </ds:schemaRefs>
</ds:datastoreItem>
</file>

<file path=customXml/itemProps3.xml><?xml version="1.0" encoding="utf-8"?>
<ds:datastoreItem xmlns:ds="http://schemas.openxmlformats.org/officeDocument/2006/customXml" ds:itemID="{321270C6-8B25-4B45-85AA-82DB4CB4C682}">
  <ds:schemaRefs>
    <ds:schemaRef ds:uri="http://schemas.microsoft.com/sharepoint/events"/>
  </ds:schemaRefs>
</ds:datastoreItem>
</file>

<file path=customXml/itemProps4.xml><?xml version="1.0" encoding="utf-8"?>
<ds:datastoreItem xmlns:ds="http://schemas.openxmlformats.org/officeDocument/2006/customXml" ds:itemID="{59EE796D-7510-4B42-AD8E-656D430439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7da780b-2e0d-410a-9bb9-e9162121e85b"/>
    <ds:schemaRef ds:uri="087768f8-c0d9-46be-aee4-446832e7d8db"/>
    <ds:schemaRef ds:uri="7f24121e-8f51-404a-bd84-6f4436ef68e0"/>
    <ds:schemaRef ds:uri="6ea2b64c-65fe-4e20-ac4c-7bf8cc64782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21ab97d7-8e75-4056-826b-9d8ec665c5a3}" enabled="0" method="" siteId="{21ab97d7-8e75-4056-826b-9d8ec665c5a3}" removed="1"/>
</clbl:labelList>
</file>

<file path=docProps/app.xml><?xml version="1.0" encoding="utf-8"?>
<Properties xmlns="http://schemas.openxmlformats.org/officeDocument/2006/extended-properties" xmlns:vt="http://schemas.openxmlformats.org/officeDocument/2006/docPropsVTypes">
  <TotalTime>14799</TotalTime>
  <Words>1376</Words>
  <Application>Microsoft Office PowerPoint</Application>
  <PresentationFormat>On-screen Show (4:3)</PresentationFormat>
  <Paragraphs>152</Paragraphs>
  <Slides>17</Slides>
  <Notes>13</Notes>
  <HiddenSlides>0</HiddenSlides>
  <MMClips>0</MMClips>
  <ScaleCrop>false</ScaleCrop>
  <HeadingPairs>
    <vt:vector size="6" baseType="variant">
      <vt:variant>
        <vt:lpstr>Fonts Used</vt:lpstr>
      </vt:variant>
      <vt:variant>
        <vt:i4>5</vt:i4>
      </vt:variant>
      <vt:variant>
        <vt:lpstr>Theme</vt:lpstr>
      </vt:variant>
      <vt:variant>
        <vt:i4>6</vt:i4>
      </vt:variant>
      <vt:variant>
        <vt:lpstr>Slide Titles</vt:lpstr>
      </vt:variant>
      <vt:variant>
        <vt:i4>17</vt:i4>
      </vt:variant>
    </vt:vector>
  </HeadingPairs>
  <TitlesOfParts>
    <vt:vector size="28" baseType="lpstr">
      <vt:lpstr>Arial</vt:lpstr>
      <vt:lpstr>Calibri</vt:lpstr>
      <vt:lpstr>Gill Sans</vt:lpstr>
      <vt:lpstr>Gill Sans MT</vt:lpstr>
      <vt:lpstr>inherit</vt:lpstr>
      <vt:lpstr>Title Slide</vt:lpstr>
      <vt:lpstr>Content Slides</vt:lpstr>
      <vt:lpstr>Feed the Future-only branded blank</vt:lpstr>
      <vt:lpstr>Closing Slide</vt:lpstr>
      <vt:lpstr>1_Closing Slide</vt:lpstr>
      <vt:lpstr>2_Content Slides</vt:lpstr>
      <vt:lpstr>PowerPoint Presentation</vt:lpstr>
      <vt:lpstr>Overview </vt:lpstr>
      <vt:lpstr>OBJEctives and expected results</vt:lpstr>
      <vt:lpstr>PowerPoint Presentation</vt:lpstr>
      <vt:lpstr>Market System Development Approach </vt:lpstr>
      <vt:lpstr>PowerPoint Presentation</vt:lpstr>
      <vt:lpstr>Key principles of the approach</vt:lpstr>
      <vt:lpstr>Key principles of the approach</vt:lpstr>
      <vt:lpstr>PowerPoint Presentation</vt:lpstr>
      <vt:lpstr>PowerPoint Presentation</vt:lpstr>
      <vt:lpstr>Know the results PARE is seeking to Achieve</vt:lpstr>
      <vt:lpstr>Considerations when Drafting Proposals</vt:lpstr>
      <vt:lpstr>PowerPoint Presentation</vt:lpstr>
      <vt:lpstr>Common Mistakes to avoid</vt:lpstr>
      <vt:lpstr>Common Mistakes to avoid</vt:lpstr>
      <vt:lpstr>PowerPoint Presentation</vt:lpstr>
      <vt:lpstr>PowerPoint Presentation</vt:lpstr>
    </vt:vector>
  </TitlesOfParts>
  <Company>Rowe Design House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on MSD approach and and considerations for high quality proposals</dc:title>
  <dc:creator>Miya Rowe</dc:creator>
  <cp:lastModifiedBy>Parvilus, Betty</cp:lastModifiedBy>
  <cp:revision>634</cp:revision>
  <cp:lastPrinted>2015-01-30T22:32:16Z</cp:lastPrinted>
  <dcterms:created xsi:type="dcterms:W3CDTF">2015-01-15T01:04:45Z</dcterms:created>
  <dcterms:modified xsi:type="dcterms:W3CDTF">2024-11-15T15:34:48Z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0x010100E28104C10C5ABF419CFB7762A2FEE76A010101050057FF20984E525941AA863B22D4EEE974</vt:lpwstr>
  </property>
  <property fmtid="{D5CDD505-2E9C-101B-9397-08002B2CF9AE}" pid="3" name="_dlc_DocIdItemGuid">
    <vt:lpwstr>1fceb173-d1b0-46c9-9e98-cc65f60268d6</vt:lpwstr>
  </property>
  <property fmtid="{D5CDD505-2E9C-101B-9397-08002B2CF9AE}" pid="4" name="Donor">
    <vt:lpwstr/>
  </property>
  <property fmtid="{D5CDD505-2E9C-101B-9397-08002B2CF9AE}" pid="5" name="Project">
    <vt:lpwstr/>
  </property>
  <property fmtid="{D5CDD505-2E9C-101B-9397-08002B2CF9AE}" pid="6" name="gb9184658c99410aa6aedf4498b8c49c">
    <vt:lpwstr/>
  </property>
  <property fmtid="{D5CDD505-2E9C-101B-9397-08002B2CF9AE}" pid="7" name="Projects">
    <vt:lpwstr/>
  </property>
  <property fmtid="{D5CDD505-2E9C-101B-9397-08002B2CF9AE}" pid="8" name="Region">
    <vt:lpwstr/>
  </property>
  <property fmtid="{D5CDD505-2E9C-101B-9397-08002B2CF9AE}" pid="9" name="MgmtTopic">
    <vt:lpwstr/>
  </property>
  <property fmtid="{D5CDD505-2E9C-101B-9397-08002B2CF9AE}" pid="10" name="Country">
    <vt:lpwstr/>
  </property>
  <property fmtid="{D5CDD505-2E9C-101B-9397-08002B2CF9AE}" pid="11" name="ec83594c242e48f89a7634e62ddfb293">
    <vt:lpwstr/>
  </property>
  <property fmtid="{D5CDD505-2E9C-101B-9397-08002B2CF9AE}" pid="12" name="Organization">
    <vt:lpwstr/>
  </property>
  <property fmtid="{D5CDD505-2E9C-101B-9397-08002B2CF9AE}" pid="13" name="CountryDocType">
    <vt:lpwstr/>
  </property>
  <property fmtid="{D5CDD505-2E9C-101B-9397-08002B2CF9AE}" pid="14" name="DeptDocType">
    <vt:lpwstr/>
  </property>
  <property fmtid="{D5CDD505-2E9C-101B-9397-08002B2CF9AE}" pid="15" name="IDDDepartment">
    <vt:lpwstr/>
  </property>
  <property fmtid="{D5CDD505-2E9C-101B-9397-08002B2CF9AE}" pid="16" name="f99c6625b8c8479382f7bb29f57d0e64">
    <vt:lpwstr/>
  </property>
  <property fmtid="{D5CDD505-2E9C-101B-9397-08002B2CF9AE}" pid="17" name="MonthComplete">
    <vt:lpwstr/>
  </property>
  <property fmtid="{D5CDD505-2E9C-101B-9397-08002B2CF9AE}" pid="18" name="ProjSubAwardDocType">
    <vt:lpwstr>638;#Needs new value (request from cavolk@landolakes.com) and then update|ecb94bfa-a656-419c-b2b9-0f9ae1ab973f</vt:lpwstr>
  </property>
  <property fmtid="{D5CDD505-2E9C-101B-9397-08002B2CF9AE}" pid="19" name="MediaServiceImageTags">
    <vt:lpwstr/>
  </property>
  <property fmtid="{D5CDD505-2E9C-101B-9397-08002B2CF9AE}" pid="20" name="m27f7216c1e6424e93239f50b2522354">
    <vt:lpwstr/>
  </property>
  <property fmtid="{D5CDD505-2E9C-101B-9397-08002B2CF9AE}" pid="21" name="Countrys">
    <vt:lpwstr/>
  </property>
  <property fmtid="{D5CDD505-2E9C-101B-9397-08002B2CF9AE}" pid="22" name="PracticeAreas">
    <vt:lpwstr/>
  </property>
  <property fmtid="{D5CDD505-2E9C-101B-9397-08002B2CF9AE}" pid="23" name="m15ebcfa5c464dc186c8244ec7539b98">
    <vt:lpwstr/>
  </property>
</Properties>
</file>