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8" r:id="rId5"/>
    <p:sldMasterId id="2147483686" r:id="rId6"/>
    <p:sldMasterId id="2147483707" r:id="rId7"/>
    <p:sldMasterId id="2147483701" r:id="rId8"/>
    <p:sldMasterId id="2147483731" r:id="rId9"/>
    <p:sldMasterId id="2147483767" r:id="rId10"/>
  </p:sldMasterIdLst>
  <p:notesMasterIdLst>
    <p:notesMasterId r:id="rId28"/>
  </p:notesMasterIdLst>
  <p:handoutMasterIdLst>
    <p:handoutMasterId r:id="rId29"/>
  </p:handoutMasterIdLst>
  <p:sldIdLst>
    <p:sldId id="390" r:id="rId11"/>
    <p:sldId id="2141412162" r:id="rId12"/>
    <p:sldId id="2141412169" r:id="rId13"/>
    <p:sldId id="528" r:id="rId14"/>
    <p:sldId id="532" r:id="rId15"/>
    <p:sldId id="12253" r:id="rId16"/>
    <p:sldId id="2141412202" r:id="rId17"/>
    <p:sldId id="2141412203" r:id="rId18"/>
    <p:sldId id="2141412204" r:id="rId19"/>
    <p:sldId id="2141412206" r:id="rId20"/>
    <p:sldId id="540" r:id="rId21"/>
    <p:sldId id="2141412208" r:id="rId22"/>
    <p:sldId id="2141412210" r:id="rId23"/>
    <p:sldId id="2141412211" r:id="rId24"/>
    <p:sldId id="2141412212" r:id="rId25"/>
    <p:sldId id="516" r:id="rId26"/>
    <p:sldId id="2141412177" r:id="rId27"/>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9B5"/>
    <a:srgbClr val="00FFCC"/>
    <a:srgbClr val="006600"/>
    <a:srgbClr val="788D36"/>
    <a:srgbClr val="D37D28"/>
    <a:srgbClr val="94A545"/>
    <a:srgbClr val="000000"/>
    <a:srgbClr val="3C7E94"/>
    <a:srgbClr val="BA6324"/>
    <a:srgbClr val="878A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003" autoAdjust="0"/>
  </p:normalViewPr>
  <p:slideViewPr>
    <p:cSldViewPr snapToGrid="0" showGuides="1">
      <p:cViewPr>
        <p:scale>
          <a:sx n="58" d="100"/>
          <a:sy n="58" d="100"/>
        </p:scale>
        <p:origin x="1544"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notesMaster" Target="notesMasters/notesMaster1.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 Id="rId8" Type="http://schemas.openxmlformats.org/officeDocument/2006/relationships/slideMaster" Target="slideMasters/slideMaster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67F5253C-9A75-AF46-ACEE-EAEE5B05D801}" type="datetimeFigureOut">
              <a:rPr lang="en-US" smtClean="0"/>
              <a:pPr/>
              <a:t>11/14/2024</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D1A940B9-CD79-EF4A-961D-7F81D59A9659}" type="slidenum">
              <a:rPr lang="en-US" smtClean="0"/>
              <a:pPr/>
              <a:t>‹#›</a:t>
            </a:fld>
            <a:endParaRPr lang="en-US"/>
          </a:p>
        </p:txBody>
      </p:sp>
    </p:spTree>
    <p:extLst>
      <p:ext uri="{BB962C8B-B14F-4D97-AF65-F5344CB8AC3E}">
        <p14:creationId xmlns:p14="http://schemas.microsoft.com/office/powerpoint/2010/main" val="7116193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6B0B5A0C-4C94-FA4D-AE3B-06DAC0064AF4}" type="datetimeFigureOut">
              <a:rPr lang="en-US" smtClean="0"/>
              <a:t>11/14/2024</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en-US"/>
              <a:t>Cliquez pour modifier les styles de texte du Master</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DD154D62-D7A5-D248-8B93-7A8623E1000B}" type="slidenum">
              <a:rPr lang="en-US" smtClean="0"/>
              <a:t>‹#›</a:t>
            </a:fld>
            <a:endParaRPr lang="en-US"/>
          </a:p>
        </p:txBody>
      </p:sp>
    </p:spTree>
    <p:extLst>
      <p:ext uri="{BB962C8B-B14F-4D97-AF65-F5344CB8AC3E}">
        <p14:creationId xmlns:p14="http://schemas.microsoft.com/office/powerpoint/2010/main" val="14233173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DD154D62-D7A5-D248-8B93-7A8623E1000B}" type="slidenum">
              <a:rPr lang="en-US" smtClean="0"/>
              <a:t>1</a:t>
            </a:fld>
            <a:endParaRPr lang="en-US"/>
          </a:p>
        </p:txBody>
      </p:sp>
    </p:spTree>
    <p:extLst>
      <p:ext uri="{BB962C8B-B14F-4D97-AF65-F5344CB8AC3E}">
        <p14:creationId xmlns:p14="http://schemas.microsoft.com/office/powerpoint/2010/main" val="2776854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14</a:t>
            </a:fld>
            <a:endParaRPr lang="en-US"/>
          </a:p>
        </p:txBody>
      </p:sp>
    </p:spTree>
    <p:extLst>
      <p:ext uri="{BB962C8B-B14F-4D97-AF65-F5344CB8AC3E}">
        <p14:creationId xmlns:p14="http://schemas.microsoft.com/office/powerpoint/2010/main" val="3052408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15</a:t>
            </a:fld>
            <a:endParaRPr lang="en-US"/>
          </a:p>
        </p:txBody>
      </p:sp>
    </p:spTree>
    <p:extLst>
      <p:ext uri="{BB962C8B-B14F-4D97-AF65-F5344CB8AC3E}">
        <p14:creationId xmlns:p14="http://schemas.microsoft.com/office/powerpoint/2010/main" val="3640616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sz="1800" dirty="0">
              <a:solidFill>
                <a:srgbClr val="403A32"/>
              </a:solidFill>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154D62-D7A5-D248-8B93-7A8623E1000B}" type="slidenum">
              <a:rPr lang="en-US" smtClean="0"/>
              <a:t>16</a:t>
            </a:fld>
            <a:endParaRPr lang="en-US"/>
          </a:p>
        </p:txBody>
      </p:sp>
    </p:spTree>
    <p:extLst>
      <p:ext uri="{BB962C8B-B14F-4D97-AF65-F5344CB8AC3E}">
        <p14:creationId xmlns:p14="http://schemas.microsoft.com/office/powerpoint/2010/main" val="1370853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13: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dirty="0"/>
          </a:p>
        </p:txBody>
      </p:sp>
      <p:sp>
        <p:nvSpPr>
          <p:cNvPr id="622" name="Google Shape;622;p13: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432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noProof="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D154D62-D7A5-D248-8B93-7A8623E1000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5254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4</a:t>
            </a:fld>
            <a:endParaRPr lang="en-US"/>
          </a:p>
        </p:txBody>
      </p:sp>
    </p:spTree>
    <p:extLst>
      <p:ext uri="{BB962C8B-B14F-4D97-AF65-F5344CB8AC3E}">
        <p14:creationId xmlns:p14="http://schemas.microsoft.com/office/powerpoint/2010/main" val="1030226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sng" dirty="0"/>
              <a:t>MSD </a:t>
            </a:r>
            <a:r>
              <a:rPr lang="en-US" b="0" dirty="0"/>
              <a:t>: une approche visant à développer les systèmes de marché pour qu'ils fonctionnent de manière plus efficace, plus durable et plus inclusive, au bénéfice des individus les plus défavorisés en renforçant leurs capacités et en leur offrant des opportunités d'améliorer leurs conditions de vie. Elle intègre la pensée systémique, l'appropriation des interventions par les acteurs et la gestion adaptative des solutions.</a:t>
            </a:r>
          </a:p>
          <a:p>
            <a:endParaRPr lang="en-US" b="0" dirty="0"/>
          </a:p>
          <a:p>
            <a:r>
              <a:rPr lang="en-US" b="0" dirty="0"/>
              <a:t>Les projets de développement des systèmes de marché (DMS) sélectionnent souvent des interventions visant à faciliter les innovations commerciales - nouvelles chaînes d'approvisionnement, création d'une nouvelle demande ou nouveaux modèles d'entreprise (nouvelles façons de produire et de distribuer les produits ou nouvelles méthodes d'organisation des acteurs/ressources pour répondre à la demande) - conçues pour permettre aux agriculteurs pauvres ou à petite échelle de participer aux marchés et d'en tirer un meilleur profit.</a:t>
            </a:r>
          </a:p>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5</a:t>
            </a:fld>
            <a:endParaRPr lang="en-US"/>
          </a:p>
        </p:txBody>
      </p:sp>
    </p:spTree>
    <p:extLst>
      <p:ext uri="{BB962C8B-B14F-4D97-AF65-F5344CB8AC3E}">
        <p14:creationId xmlns:p14="http://schemas.microsoft.com/office/powerpoint/2010/main" val="474636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9C6106-B724-47F5-BA8F-3EC049331696}" type="slidenum">
              <a:rPr lang="en-US" smtClean="0"/>
              <a:t>6</a:t>
            </a:fld>
            <a:endParaRPr lang="en-US"/>
          </a:p>
        </p:txBody>
      </p:sp>
    </p:spTree>
    <p:extLst>
      <p:ext uri="{BB962C8B-B14F-4D97-AF65-F5344CB8AC3E}">
        <p14:creationId xmlns:p14="http://schemas.microsoft.com/office/powerpoint/2010/main" val="3573398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10</a:t>
            </a:fld>
            <a:endParaRPr lang="en-US"/>
          </a:p>
        </p:txBody>
      </p:sp>
    </p:spTree>
    <p:extLst>
      <p:ext uri="{BB962C8B-B14F-4D97-AF65-F5344CB8AC3E}">
        <p14:creationId xmlns:p14="http://schemas.microsoft.com/office/powerpoint/2010/main" val="2578842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11</a:t>
            </a:fld>
            <a:endParaRPr lang="en-US"/>
          </a:p>
        </p:txBody>
      </p:sp>
    </p:spTree>
    <p:extLst>
      <p:ext uri="{BB962C8B-B14F-4D97-AF65-F5344CB8AC3E}">
        <p14:creationId xmlns:p14="http://schemas.microsoft.com/office/powerpoint/2010/main" val="308581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12</a:t>
            </a:fld>
            <a:endParaRPr lang="en-US"/>
          </a:p>
        </p:txBody>
      </p:sp>
    </p:spTree>
    <p:extLst>
      <p:ext uri="{BB962C8B-B14F-4D97-AF65-F5344CB8AC3E}">
        <p14:creationId xmlns:p14="http://schemas.microsoft.com/office/powerpoint/2010/main" val="1760230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Mache a </a:t>
            </a:r>
            <a:r>
              <a:rPr lang="en-US" sz="1200" dirty="0" err="1"/>
              <a:t>a</a:t>
            </a:r>
            <a:r>
              <a:rPr lang="en-US" sz="1200" dirty="0"/>
              <a:t> 50 km de zone de </a:t>
            </a:r>
            <a:r>
              <a:rPr lang="en-US" sz="1200" dirty="0" err="1"/>
              <a:t>pwodiksyon</a:t>
            </a:r>
            <a:r>
              <a:rPr lang="en-US" sz="1200" dirty="0"/>
              <a:t> </a:t>
            </a:r>
            <a:r>
              <a:rPr lang="en-US" sz="1200" dirty="0" err="1"/>
              <a:t>yo</a:t>
            </a:r>
            <a:r>
              <a:rPr lang="en-US" sz="1200" dirty="0"/>
              <a:t>, </a:t>
            </a:r>
            <a:r>
              <a:rPr lang="en-US" sz="1200" dirty="0" err="1"/>
              <a:t>transportasyon</a:t>
            </a:r>
            <a:r>
              <a:rPr lang="en-US" sz="1200" dirty="0"/>
              <a:t> </a:t>
            </a:r>
            <a:r>
              <a:rPr lang="en-US" sz="1200" dirty="0" err="1"/>
              <a:t>koute</a:t>
            </a:r>
            <a:r>
              <a:rPr lang="en-US" sz="1200" dirty="0"/>
              <a:t> 20% </a:t>
            </a:r>
            <a:r>
              <a:rPr lang="en-US" sz="1200" dirty="0" err="1"/>
              <a:t>kou</a:t>
            </a:r>
            <a:r>
              <a:rPr lang="en-US" sz="1200" dirty="0"/>
              <a:t>, e le </a:t>
            </a:r>
            <a:r>
              <a:rPr lang="en-US" sz="1200" dirty="0" err="1"/>
              <a:t>yo</a:t>
            </a:r>
            <a:r>
              <a:rPr lang="en-US" sz="1200" dirty="0"/>
              <a:t> rive nan </a:t>
            </a:r>
            <a:r>
              <a:rPr lang="en-US" sz="1200" dirty="0" err="1"/>
              <a:t>mache</a:t>
            </a:r>
            <a:r>
              <a:rPr lang="en-US" sz="1200" dirty="0"/>
              <a:t> </a:t>
            </a:r>
            <a:r>
              <a:rPr lang="en-US" sz="1200" dirty="0" err="1"/>
              <a:t>yo</a:t>
            </a:r>
            <a:r>
              <a:rPr lang="en-US" sz="1200" dirty="0"/>
              <a:t> pa bay </a:t>
            </a:r>
            <a:r>
              <a:rPr lang="en-US" sz="1200" dirty="0" err="1"/>
              <a:t>yo</a:t>
            </a:r>
            <a:r>
              <a:rPr lang="en-US" sz="1200" dirty="0"/>
              <a:t> bon </a:t>
            </a:r>
            <a:r>
              <a:rPr lang="en-US" sz="1200" dirty="0" err="1"/>
              <a:t>pri</a:t>
            </a:r>
            <a:r>
              <a:rPr lang="en-US" sz="1200" dirty="0"/>
              <a:t> paske </a:t>
            </a:r>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t>13</a:t>
            </a:fld>
            <a:endParaRPr lang="en-US"/>
          </a:p>
        </p:txBody>
      </p:sp>
    </p:spTree>
    <p:extLst>
      <p:ext uri="{BB962C8B-B14F-4D97-AF65-F5344CB8AC3E}">
        <p14:creationId xmlns:p14="http://schemas.microsoft.com/office/powerpoint/2010/main" val="1457156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25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477452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5871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2486938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01691C-FF03-46FC-9D49-8F857EF986F9}"/>
              </a:ext>
            </a:extLst>
          </p:cNvPr>
          <p:cNvSpPr>
            <a:spLocks noGrp="1"/>
          </p:cNvSpPr>
          <p:nvPr>
            <p:ph type="dt" sz="half" idx="10"/>
          </p:nvPr>
        </p:nvSpPr>
        <p:spPr/>
        <p:txBody>
          <a:bodyPr/>
          <a:lstStyle/>
          <a:p>
            <a:fld id="{CBE5F548-9361-4F39-ABCB-5FD89C145A4D}" type="datetimeFigureOut">
              <a:rPr lang="en-US" smtClean="0"/>
              <a:t>11/14/2024</a:t>
            </a:fld>
            <a:endParaRPr lang="en-US"/>
          </a:p>
        </p:txBody>
      </p:sp>
      <p:sp>
        <p:nvSpPr>
          <p:cNvPr id="3" name="Footer Placeholder 2">
            <a:extLst>
              <a:ext uri="{FF2B5EF4-FFF2-40B4-BE49-F238E27FC236}">
                <a16:creationId xmlns:a16="http://schemas.microsoft.com/office/drawing/2014/main" id="{F4F7BB02-E5F1-4B6B-BF56-C2A613B35FD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20DF2B-DE0C-4569-BFCF-A28A424267DA}"/>
              </a:ext>
            </a:extLst>
          </p:cNvPr>
          <p:cNvSpPr>
            <a:spLocks noGrp="1"/>
          </p:cNvSpPr>
          <p:nvPr>
            <p:ph type="sldNum" sz="quarter" idx="12"/>
          </p:nvPr>
        </p:nvSpPr>
        <p:spPr/>
        <p:txBody>
          <a:bodyPr/>
          <a:lstStyle/>
          <a:p>
            <a:fld id="{D46D2796-71AA-49F6-BB71-AF86ECFAAA7B}" type="slidenum">
              <a:rPr lang="en-US" smtClean="0"/>
              <a:t>‹#›</a:t>
            </a:fld>
            <a:endParaRPr lang="en-US"/>
          </a:p>
        </p:txBody>
      </p:sp>
    </p:spTree>
    <p:extLst>
      <p:ext uri="{BB962C8B-B14F-4D97-AF65-F5344CB8AC3E}">
        <p14:creationId xmlns:p14="http://schemas.microsoft.com/office/powerpoint/2010/main" val="4107277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3609757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703225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2099622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8056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1089391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857997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2749483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862444"/>
          </a:xfrm>
          <a:prstGeom prst="rect">
            <a:avLst/>
          </a:prstGeom>
        </p:spPr>
        <p:txBody>
          <a:bodyPr/>
          <a:lstStyle/>
          <a:p>
            <a:endParaRPr lang="en-US" dirty="0"/>
          </a:p>
        </p:txBody>
      </p:sp>
    </p:spTree>
    <p:extLst>
      <p:ext uri="{BB962C8B-B14F-4D97-AF65-F5344CB8AC3E}">
        <p14:creationId xmlns:p14="http://schemas.microsoft.com/office/powerpoint/2010/main" val="325779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Arial" panose="020B0604020202020204"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33946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162A02-8E5B-814E-BDD9-214A79E35A21}"/>
              </a:ext>
            </a:extLst>
          </p:cNvPr>
          <p:cNvSpPr>
            <a:spLocks noGrp="1"/>
          </p:cNvSpPr>
          <p:nvPr>
            <p:ph type="dt" sz="half" idx="10"/>
          </p:nvPr>
        </p:nvSpPr>
        <p:spPr/>
        <p:txBody>
          <a:bodyPr/>
          <a:lstStyle/>
          <a:p>
            <a:fld id="{A7D94524-3A42-1B44-AEB8-DD76A998F752}" type="datetimeFigureOut">
              <a:rPr lang="en-US" smtClean="0"/>
              <a:t>11/14/2024</a:t>
            </a:fld>
            <a:endParaRPr lang="en-US"/>
          </a:p>
        </p:txBody>
      </p:sp>
      <p:sp>
        <p:nvSpPr>
          <p:cNvPr id="3" name="Footer Placeholder 2">
            <a:extLst>
              <a:ext uri="{FF2B5EF4-FFF2-40B4-BE49-F238E27FC236}">
                <a16:creationId xmlns:a16="http://schemas.microsoft.com/office/drawing/2014/main" id="{EB87BE49-8071-BA40-8CB9-85D1C7C968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A2F993-2761-BC40-B8A2-4548C6EE326B}"/>
              </a:ext>
            </a:extLst>
          </p:cNvPr>
          <p:cNvSpPr>
            <a:spLocks noGrp="1"/>
          </p:cNvSpPr>
          <p:nvPr>
            <p:ph type="sldNum" sz="quarter" idx="12"/>
          </p:nvPr>
        </p:nvSpPr>
        <p:spPr/>
        <p:txBody>
          <a:bodyPr/>
          <a:lstStyle/>
          <a:p>
            <a:fld id="{B56CA802-5DFD-7945-AB3E-819ADEB86C24}" type="slidenum">
              <a:rPr lang="en-US" smtClean="0"/>
              <a:t>‹#›</a:t>
            </a:fld>
            <a:endParaRPr lang="en-US"/>
          </a:p>
        </p:txBody>
      </p:sp>
    </p:spTree>
    <p:extLst>
      <p:ext uri="{BB962C8B-B14F-4D97-AF65-F5344CB8AC3E}">
        <p14:creationId xmlns:p14="http://schemas.microsoft.com/office/powerpoint/2010/main" val="39399778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1.jpg"/><Relationship Id="rId4" Type="http://schemas.openxmlformats.org/officeDocument/2006/relationships/slideLayout" Target="../slideLayouts/slideLayout6.xml"/><Relationship Id="rId9"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3.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4.xml"/><Relationship Id="rId1" Type="http://schemas.openxmlformats.org/officeDocument/2006/relationships/slideLayout" Target="../slideLayouts/slideLayout11.xml"/><Relationship Id="rId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12.xml"/><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Horizontal_RGB_60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
        <p:nvSpPr>
          <p:cNvPr id="5" name="Rectangle 4"/>
          <p:cNvSpPr/>
          <p:nvPr userDrawn="1"/>
        </p:nvSpPr>
        <p:spPr>
          <a:xfrm>
            <a:off x="0" y="5102420"/>
            <a:ext cx="9144000" cy="846688"/>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horizontal RGB white.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spTree>
    <p:extLst>
      <p:ext uri="{BB962C8B-B14F-4D97-AF65-F5344CB8AC3E}">
        <p14:creationId xmlns:p14="http://schemas.microsoft.com/office/powerpoint/2010/main" val="1448004005"/>
      </p:ext>
    </p:extLst>
  </p:cSld>
  <p:clrMap bg1="lt1" tx1="dk1" bg2="lt2" tx2="dk2" accent1="accent1" accent2="accent2" accent3="accent3" accent4="accent4" accent5="accent5" accent6="accent6" hlink="hlink" folHlink="folHlink"/>
  <p:sldLayoutIdLst>
    <p:sldLayoutId id="2147483699" r:id="rId1"/>
    <p:sldLayoutId id="214748370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pic>
        <p:nvPicPr>
          <p:cNvPr id="5" name="Picture 4" descr="Horizontal_RGB_600.jp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Tree>
    <p:extLst>
      <p:ext uri="{BB962C8B-B14F-4D97-AF65-F5344CB8AC3E}">
        <p14:creationId xmlns:p14="http://schemas.microsoft.com/office/powerpoint/2010/main" val="3085796189"/>
      </p:ext>
    </p:extLst>
  </p:cSld>
  <p:clrMap bg1="lt1" tx1="dk1" bg2="lt2" tx2="dk2" accent1="accent1" accent2="accent2" accent3="accent3" accent4="accent4" accent5="accent5" accent6="accent6" hlink="hlink" folHlink="folHlink"/>
  <p:sldLayoutIdLst>
    <p:sldLayoutId id="2147483693" r:id="rId1"/>
    <p:sldLayoutId id="2147483692" r:id="rId2"/>
    <p:sldLayoutId id="2147483694" r:id="rId3"/>
    <p:sldLayoutId id="2147483695" r:id="rId4"/>
    <p:sldLayoutId id="2147483697" r:id="rId5"/>
    <p:sldLayoutId id="2147483696" r:id="rId6"/>
    <p:sldLayoutId id="2147483770"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horizontal RGB 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spTree>
    <p:extLst>
      <p:ext uri="{BB962C8B-B14F-4D97-AF65-F5344CB8AC3E}">
        <p14:creationId xmlns:p14="http://schemas.microsoft.com/office/powerpoint/2010/main" val="2831001550"/>
      </p:ext>
    </p:extLst>
  </p:cSld>
  <p:clrMap bg1="lt1" tx1="dk1" bg2="lt2" tx2="dk2" accent1="accent1" accent2="accent2" accent3="accent3" accent4="accent4" accent5="accent5" accent6="accent6" hlink="hlink" folHlink="folHlink"/>
  <p:sldLayoutIdLst>
    <p:sldLayoutId id="214748370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5806417"/>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ubtitle 4"/>
          <p:cNvSpPr txBox="1">
            <a:spLocks/>
          </p:cNvSpPr>
          <p:nvPr userDrawn="1"/>
        </p:nvSpPr>
        <p:spPr>
          <a:xfrm>
            <a:off x="472786" y="5256486"/>
            <a:ext cx="8214013" cy="1099863"/>
          </a:xfrm>
          <a:prstGeom prst="rect">
            <a:avLst/>
          </a:prstGeom>
        </p:spPr>
        <p:txBody>
          <a:bodyPr anchor="t"/>
          <a:lstStyle/>
          <a:p>
            <a:pPr marL="231775" lvl="2" indent="-231775" algn="ctr">
              <a:lnSpc>
                <a:spcPts val="2000"/>
              </a:lnSpc>
            </a:pPr>
            <a:r>
              <a:rPr lang="en-US" sz="2000" dirty="0" err="1">
                <a:solidFill>
                  <a:schemeClr val="bg1"/>
                </a:solidFill>
                <a:latin typeface="Gill Sans MT"/>
                <a:cs typeface="Gill Sans MT"/>
              </a:rPr>
              <a:t>www.feedthefuture.gov</a:t>
            </a:r>
            <a:endParaRPr lang="en-US" sz="2000" dirty="0">
              <a:solidFill>
                <a:schemeClr val="bg1"/>
              </a:solidFill>
              <a:latin typeface="Gill Sans MT"/>
              <a:cs typeface="Gill Sans MT"/>
            </a:endParaRPr>
          </a:p>
        </p:txBody>
      </p:sp>
      <p:pic>
        <p:nvPicPr>
          <p:cNvPr id="3" name="Picture 2" descr="vertical RGB 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54668" y="1580049"/>
            <a:ext cx="4945209" cy="2302837"/>
          </a:xfrm>
          <a:prstGeom prst="rect">
            <a:avLst/>
          </a:prstGeom>
        </p:spPr>
      </p:pic>
      <p:pic>
        <p:nvPicPr>
          <p:cNvPr id="9" name="Picture 8" descr="Horizontal_RGB_60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Tree>
    <p:extLst>
      <p:ext uri="{BB962C8B-B14F-4D97-AF65-F5344CB8AC3E}">
        <p14:creationId xmlns:p14="http://schemas.microsoft.com/office/powerpoint/2010/main" val="451978955"/>
      </p:ext>
    </p:extLst>
  </p:cSld>
  <p:clrMap bg1="lt1" tx1="dk1" bg2="lt2" tx2="dk2" accent1="accent1" accent2="accent2" accent3="accent3" accent4="accent4" accent5="accent5" accent6="accent6" hlink="hlink" folHlink="folHlink"/>
  <p:sldLayoutIdLst>
    <p:sldLayoutId id="2147483702"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
        <p:cNvGrpSpPr/>
        <p:nvPr/>
      </p:nvGrpSpPr>
      <p:grpSpPr>
        <a:xfrm>
          <a:off x="0" y="0"/>
          <a:ext cx="0" cy="0"/>
          <a:chOff x="0" y="0"/>
          <a:chExt cx="0" cy="0"/>
        </a:xfrm>
      </p:grpSpPr>
      <p:sp>
        <p:nvSpPr>
          <p:cNvPr id="46" name="Google Shape;46;p12"/>
          <p:cNvSpPr/>
          <p:nvPr/>
        </p:nvSpPr>
        <p:spPr>
          <a:xfrm>
            <a:off x="0" y="0"/>
            <a:ext cx="9144000" cy="58065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 name="Google Shape;47;p12"/>
          <p:cNvSpPr txBox="1"/>
          <p:nvPr/>
        </p:nvSpPr>
        <p:spPr>
          <a:xfrm>
            <a:off x="472786" y="5256486"/>
            <a:ext cx="8214000" cy="1099800"/>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None/>
            </a:pPr>
            <a:r>
              <a:rPr lang="en-US"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48" name="Google Shape;48;p12" descr="vertical RGB white.eps"/>
          <p:cNvPicPr preferRelativeResize="0"/>
          <p:nvPr/>
        </p:nvPicPr>
        <p:blipFill rotWithShape="1">
          <a:blip r:embed="rId3">
            <a:alphaModFix/>
          </a:blip>
          <a:srcRect/>
          <a:stretch/>
        </p:blipFill>
        <p:spPr>
          <a:xfrm>
            <a:off x="2054668" y="1580049"/>
            <a:ext cx="4945210" cy="2302838"/>
          </a:xfrm>
          <a:prstGeom prst="rect">
            <a:avLst/>
          </a:prstGeom>
          <a:noFill/>
          <a:ln>
            <a:noFill/>
          </a:ln>
        </p:spPr>
      </p:pic>
      <p:pic>
        <p:nvPicPr>
          <p:cNvPr id="49" name="Google Shape;49;p12"/>
          <p:cNvPicPr preferRelativeResize="0"/>
          <p:nvPr/>
        </p:nvPicPr>
        <p:blipFill rotWithShape="1">
          <a:blip r:embed="rId4">
            <a:alphaModFix/>
          </a:blip>
          <a:srcRect/>
          <a:stretch/>
        </p:blipFill>
        <p:spPr>
          <a:xfrm>
            <a:off x="117068" y="5942146"/>
            <a:ext cx="2354380" cy="915854"/>
          </a:xfrm>
          <a:prstGeom prst="rect">
            <a:avLst/>
          </a:prstGeom>
          <a:noFill/>
          <a:ln>
            <a:noFill/>
          </a:ln>
        </p:spPr>
      </p:pic>
    </p:spTree>
    <p:extLst>
      <p:ext uri="{BB962C8B-B14F-4D97-AF65-F5344CB8AC3E}">
        <p14:creationId xmlns:p14="http://schemas.microsoft.com/office/powerpoint/2010/main" val="3849668251"/>
      </p:ext>
    </p:extLst>
  </p:cSld>
  <p:clrMap bg1="lt1" tx1="dk1" bg2="dk2" tx2="lt2" accent1="accent1" accent2="accent2" accent3="accent3" accent4="accent4" accent5="accent5" accent6="accent6" hlink="hlink" folHlink="folHlink"/>
  <p:sldLayoutIdLst>
    <p:sldLayoutId id="214748373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p:nvPr/>
        </p:nvSpPr>
        <p:spPr>
          <a:xfrm>
            <a:off x="0" y="-1"/>
            <a:ext cx="9144000" cy="10584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 name="Google Shape;11;p19" descr="horizontal RGB white.eps"/>
          <p:cNvPicPr preferRelativeResize="0"/>
          <p:nvPr/>
        </p:nvPicPr>
        <p:blipFill rotWithShape="1">
          <a:blip r:embed="rId5">
            <a:alphaModFix/>
          </a:blip>
          <a:srcRect/>
          <a:stretch/>
        </p:blipFill>
        <p:spPr>
          <a:xfrm>
            <a:off x="291966" y="225746"/>
            <a:ext cx="3401398" cy="577885"/>
          </a:xfrm>
          <a:prstGeom prst="rect">
            <a:avLst/>
          </a:prstGeom>
          <a:noFill/>
          <a:ln>
            <a:noFill/>
          </a:ln>
        </p:spPr>
      </p:pic>
      <p:pic>
        <p:nvPicPr>
          <p:cNvPr id="12" name="Google Shape;12;p19" descr="Horizontal_RGB_600.jpg"/>
          <p:cNvPicPr preferRelativeResize="0"/>
          <p:nvPr/>
        </p:nvPicPr>
        <p:blipFill rotWithShape="1">
          <a:blip r:embed="rId6">
            <a:alphaModFix/>
          </a:blip>
          <a:srcRect/>
          <a:stretch/>
        </p:blipFill>
        <p:spPr>
          <a:xfrm>
            <a:off x="108033" y="5942146"/>
            <a:ext cx="2372450" cy="915853"/>
          </a:xfrm>
          <a:prstGeom prst="rect">
            <a:avLst/>
          </a:prstGeom>
          <a:noFill/>
          <a:ln>
            <a:noFill/>
          </a:ln>
        </p:spPr>
      </p:pic>
    </p:spTree>
    <p:extLst>
      <p:ext uri="{BB962C8B-B14F-4D97-AF65-F5344CB8AC3E}">
        <p14:creationId xmlns:p14="http://schemas.microsoft.com/office/powerpoint/2010/main" val="2907217558"/>
      </p:ext>
    </p:extLst>
  </p:cSld>
  <p:clrMap bg1="lt1" tx1="dk1" bg2="dk2" tx2="lt2" accent1="accent1" accent2="accent2" accent3="accent3" accent4="accent4" accent5="accent5" accent6="accent6" hlink="hlink" folHlink="folHlink"/>
  <p:sldLayoutIdLst>
    <p:sldLayoutId id="2147483769" r:id="rId1"/>
    <p:sldLayoutId id="2147483771" r:id="rId2"/>
    <p:sldLayoutId id="214748377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image" Target="../media/image10.emf"/><Relationship Id="rId1" Type="http://schemas.openxmlformats.org/officeDocument/2006/relationships/slideLayout" Target="../slideLayouts/slideLayout13.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55;p14">
            <a:extLst>
              <a:ext uri="{FF2B5EF4-FFF2-40B4-BE49-F238E27FC236}">
                <a16:creationId xmlns:a16="http://schemas.microsoft.com/office/drawing/2014/main" id="{1D060838-E1F5-3D2C-8CFC-0223BF9AF7F8}"/>
              </a:ext>
            </a:extLst>
          </p:cNvPr>
          <p:cNvPicPr preferRelativeResize="0"/>
          <p:nvPr/>
        </p:nvPicPr>
        <p:blipFill rotWithShape="1">
          <a:blip r:embed="rId3">
            <a:alphaModFix/>
          </a:blip>
          <a:srcRect t="20515" b="20515"/>
          <a:stretch/>
        </p:blipFill>
        <p:spPr>
          <a:xfrm>
            <a:off x="1" y="1065745"/>
            <a:ext cx="9143999" cy="4034906"/>
          </a:xfrm>
          <a:prstGeom prst="rect">
            <a:avLst/>
          </a:prstGeom>
          <a:noFill/>
          <a:ln>
            <a:noFill/>
          </a:ln>
        </p:spPr>
      </p:pic>
      <p:sp>
        <p:nvSpPr>
          <p:cNvPr id="5" name="Text Placeholder 4"/>
          <p:cNvSpPr>
            <a:spLocks noGrp="1"/>
          </p:cNvSpPr>
          <p:nvPr>
            <p:ph type="body" sz="quarter" idx="13"/>
          </p:nvPr>
        </p:nvSpPr>
        <p:spPr>
          <a:xfrm>
            <a:off x="257695" y="5188944"/>
            <a:ext cx="8638655" cy="733771"/>
          </a:xfrm>
        </p:spPr>
        <p:txBody>
          <a:bodyPr/>
          <a:lstStyle/>
          <a:p>
            <a:r>
              <a:rPr lang="en-US" sz="2000" dirty="0">
                <a:latin typeface="Gill Sans MT" panose="020B0502020104020203" pitchFamily="34" charset="0"/>
              </a:rPr>
              <a:t>Présentation de référence sur l'approche MSD et </a:t>
            </a:r>
            <a:r>
              <a:rPr lang="en-US" sz="2000" dirty="0" err="1">
                <a:latin typeface="Gill Sans MT" panose="020B0502020104020203" pitchFamily="34" charset="0"/>
              </a:rPr>
              <a:t>considérations</a:t>
            </a:r>
            <a:r>
              <a:rPr lang="en-US" sz="2000" dirty="0">
                <a:latin typeface="Gill Sans MT" panose="020B0502020104020203" pitchFamily="34" charset="0"/>
              </a:rPr>
              <a:t> pour la soumission de propositions de haute qualité</a:t>
            </a:r>
          </a:p>
        </p:txBody>
      </p:sp>
      <p:sp>
        <p:nvSpPr>
          <p:cNvPr id="6" name="Text Placeholder 5"/>
          <p:cNvSpPr>
            <a:spLocks noGrp="1"/>
          </p:cNvSpPr>
          <p:nvPr>
            <p:ph type="body" sz="quarter" idx="14"/>
          </p:nvPr>
        </p:nvSpPr>
        <p:spPr>
          <a:xfrm>
            <a:off x="180976" y="1887810"/>
            <a:ext cx="8715374" cy="1195388"/>
          </a:xfrm>
        </p:spPr>
        <p:txBody>
          <a:bodyPr/>
          <a:lstStyle/>
          <a:p>
            <a:r>
              <a:rPr lang="en-US" sz="4000" b="1" dirty="0">
                <a:solidFill>
                  <a:schemeClr val="bg1"/>
                </a:solidFill>
                <a:effectLst/>
                <a:latin typeface="Gill Sans MT" panose="020B0502020104020203" pitchFamily="34" charset="0"/>
                <a:ea typeface="SimSun" panose="02010600030101010101" pitchFamily="2" charset="-122"/>
              </a:rPr>
              <a:t>Programme d'</a:t>
            </a:r>
            <a:r>
              <a:rPr lang="en-US" sz="4000" b="1" dirty="0" err="1">
                <a:solidFill>
                  <a:schemeClr val="bg1"/>
                </a:solidFill>
                <a:effectLst/>
                <a:latin typeface="Gill Sans MT" panose="020B0502020104020203" pitchFamily="34" charset="0"/>
                <a:ea typeface="SimSun" panose="02010600030101010101" pitchFamily="2" charset="-122"/>
              </a:rPr>
              <a:t>Appui à la Rentabilisation de l'Elevage </a:t>
            </a:r>
            <a:r>
              <a:rPr lang="en-US" sz="4000" b="1" dirty="0">
                <a:solidFill>
                  <a:schemeClr val="bg1"/>
                </a:solidFill>
                <a:effectLst/>
                <a:latin typeface="Gill Sans MT" panose="020B0502020104020203" pitchFamily="34" charset="0"/>
                <a:ea typeface="SimSun" panose="02010600030101010101" pitchFamily="2" charset="-122"/>
              </a:rPr>
              <a:t>(PARE) </a:t>
            </a:r>
            <a:endParaRPr lang="en-US" sz="40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36284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B930CF1-9FC9-C96E-402D-46179577EF75}"/>
              </a:ext>
            </a:extLst>
          </p:cNvPr>
          <p:cNvSpPr>
            <a:spLocks noGrp="1"/>
          </p:cNvSpPr>
          <p:nvPr>
            <p:ph type="body" sz="quarter" idx="14"/>
          </p:nvPr>
        </p:nvSpPr>
        <p:spPr>
          <a:xfrm>
            <a:off x="172529" y="2093100"/>
            <a:ext cx="8798942" cy="2181053"/>
          </a:xfrm>
        </p:spPr>
        <p:txBody>
          <a:bodyPr/>
          <a:lstStyle/>
          <a:p>
            <a:r>
              <a:rPr lang="en-US" sz="4000" b="1" dirty="0">
                <a:solidFill>
                  <a:schemeClr val="tx1"/>
                </a:solidFill>
              </a:rPr>
              <a:t>Exigences du PARE en matière de partenariat pour l'octroi de subventions</a:t>
            </a:r>
          </a:p>
        </p:txBody>
      </p:sp>
    </p:spTree>
    <p:extLst>
      <p:ext uri="{BB962C8B-B14F-4D97-AF65-F5344CB8AC3E}">
        <p14:creationId xmlns:p14="http://schemas.microsoft.com/office/powerpoint/2010/main" val="1468863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BBE9-7A62-2A5C-E5D0-CEB458DA6F68}"/>
              </a:ext>
            </a:extLst>
          </p:cNvPr>
          <p:cNvSpPr>
            <a:spLocks noGrp="1"/>
          </p:cNvSpPr>
          <p:nvPr>
            <p:ph type="title"/>
          </p:nvPr>
        </p:nvSpPr>
        <p:spPr>
          <a:xfrm>
            <a:off x="448041" y="1029927"/>
            <a:ext cx="8229600" cy="416854"/>
          </a:xfrm>
        </p:spPr>
        <p:txBody>
          <a:bodyPr/>
          <a:lstStyle/>
          <a:p>
            <a:pPr algn="ctr"/>
            <a:r>
              <a:rPr lang="fr-FR" sz="2400" dirty="0">
                <a:latin typeface="Gill Sans MT" panose="020B0502020104020203" pitchFamily="34" charset="0"/>
              </a:rPr>
              <a:t>Connaître les résultats que PARE cherche à atteindre</a:t>
            </a:r>
          </a:p>
        </p:txBody>
      </p:sp>
      <p:sp>
        <p:nvSpPr>
          <p:cNvPr id="3" name="Text Placeholder 2">
            <a:extLst>
              <a:ext uri="{FF2B5EF4-FFF2-40B4-BE49-F238E27FC236}">
                <a16:creationId xmlns:a16="http://schemas.microsoft.com/office/drawing/2014/main" id="{74E6A2B2-98E5-A2E1-133D-4D4A918BE236}"/>
              </a:ext>
            </a:extLst>
          </p:cNvPr>
          <p:cNvSpPr>
            <a:spLocks noGrp="1"/>
          </p:cNvSpPr>
          <p:nvPr>
            <p:ph type="body" sz="quarter" idx="10"/>
          </p:nvPr>
        </p:nvSpPr>
        <p:spPr>
          <a:xfrm>
            <a:off x="-133815" y="2177716"/>
            <a:ext cx="3345366" cy="3650356"/>
          </a:xfrm>
        </p:spPr>
        <p:txBody>
          <a:bodyPr/>
          <a:lstStyle/>
          <a:p>
            <a:pPr marL="400050" lvl="0" indent="-342900" algn="just">
              <a:lnSpc>
                <a:spcPct val="90000"/>
              </a:lnSpc>
              <a:spcAft>
                <a:spcPts val="600"/>
              </a:spcAft>
              <a:buClrTx/>
              <a:buFont typeface="Arial" panose="020B0604020202020204" pitchFamily="34" charset="0"/>
              <a:buChar char="•"/>
              <a:defRPr/>
            </a:pPr>
            <a:r>
              <a:rPr lang="en-US" dirty="0">
                <a:latin typeface="Gill Sans" panose="020B0604020202020204"/>
              </a:rPr>
              <a:t>Vous savez ce que vous voulez, mais vous n'êtes pas tout à fait sûr de ce que PARE recherche.</a:t>
            </a:r>
          </a:p>
          <a:p>
            <a:pPr marL="57150" lvl="0">
              <a:lnSpc>
                <a:spcPct val="90000"/>
              </a:lnSpc>
              <a:spcAft>
                <a:spcPts val="600"/>
              </a:spcAft>
              <a:buClrTx/>
              <a:defRPr/>
            </a:pPr>
            <a:endParaRPr lang="en-US" dirty="0">
              <a:solidFill>
                <a:prstClr val="black"/>
              </a:solidFill>
              <a:latin typeface="Gill Sans" panose="020B0604020202020204"/>
              <a:cs typeface="+mn-cs"/>
            </a:endParaRPr>
          </a:p>
          <a:p>
            <a:pPr marL="400050" lvl="0" indent="-342900" algn="just">
              <a:lnSpc>
                <a:spcPct val="90000"/>
              </a:lnSpc>
              <a:spcAft>
                <a:spcPts val="600"/>
              </a:spcAft>
              <a:buClrTx/>
              <a:buFont typeface="Arial" panose="020B0604020202020204" pitchFamily="34" charset="0"/>
              <a:buChar char="•"/>
              <a:defRPr/>
            </a:pPr>
            <a:r>
              <a:rPr lang="en-US" dirty="0">
                <a:latin typeface="Gill Sans" panose="020B0604020202020204"/>
              </a:rPr>
              <a:t>Vos objectifs commerciaux doivent correspondre aux résultats recherchés par PARE. </a:t>
            </a:r>
          </a:p>
          <a:p>
            <a:pPr marL="400050" lvl="0" indent="-342900">
              <a:lnSpc>
                <a:spcPct val="90000"/>
              </a:lnSpc>
              <a:spcAft>
                <a:spcPts val="600"/>
              </a:spcAft>
              <a:buClrTx/>
              <a:buFont typeface="Arial" panose="020B0604020202020204" pitchFamily="34" charset="0"/>
              <a:buChar char="•"/>
              <a:defRPr/>
            </a:pPr>
            <a:endParaRPr lang="en-US" dirty="0">
              <a:latin typeface="Gill Sans" panose="020B0604020202020204"/>
            </a:endParaRPr>
          </a:p>
          <a:p>
            <a:pPr marL="400050" lvl="0" indent="-342900" algn="just">
              <a:lnSpc>
                <a:spcPct val="90000"/>
              </a:lnSpc>
              <a:spcAft>
                <a:spcPts val="600"/>
              </a:spcAft>
              <a:buClrTx/>
              <a:buFont typeface="Arial" panose="020B0604020202020204" pitchFamily="34" charset="0"/>
              <a:buChar char="•"/>
              <a:defRPr/>
            </a:pPr>
            <a:r>
              <a:rPr lang="en-US" dirty="0">
                <a:latin typeface="Gill Sans" panose="020B0604020202020204"/>
              </a:rPr>
              <a:t>Comment votre activité aidera-t-elle PARE à atteindre ces résultats ?</a:t>
            </a:r>
          </a:p>
          <a:p>
            <a:pPr marL="400050" lvl="0" indent="-342900" algn="just">
              <a:lnSpc>
                <a:spcPct val="90000"/>
              </a:lnSpc>
              <a:spcAft>
                <a:spcPts val="600"/>
              </a:spcAft>
              <a:buClrTx/>
              <a:buFont typeface="Arial" panose="020B0604020202020204" pitchFamily="34" charset="0"/>
              <a:buChar char="•"/>
              <a:defRPr/>
            </a:pPr>
            <a:endParaRPr kumimoji="0" lang="en-US" sz="2000" b="0" i="0" u="none" strike="noStrike" kern="1200" cap="none" spc="0" normalizeH="0" baseline="0" noProof="0" dirty="0">
              <a:ln>
                <a:noFill/>
              </a:ln>
              <a:solidFill>
                <a:prstClr val="black"/>
              </a:solidFill>
              <a:effectLst/>
              <a:uLnTx/>
              <a:uFillTx/>
              <a:latin typeface="Gill Sans" panose="020B0604020202020204"/>
              <a:cs typeface="+mn-cs"/>
            </a:endParaRPr>
          </a:p>
          <a:p>
            <a:endParaRPr lang="en-US" sz="2000" dirty="0"/>
          </a:p>
        </p:txBody>
      </p:sp>
      <p:sp>
        <p:nvSpPr>
          <p:cNvPr id="4" name="Text Placeholder 2">
            <a:extLst>
              <a:ext uri="{FF2B5EF4-FFF2-40B4-BE49-F238E27FC236}">
                <a16:creationId xmlns:a16="http://schemas.microsoft.com/office/drawing/2014/main" id="{1B9B83FC-B415-5A69-8CBE-44DF3FD0A701}"/>
              </a:ext>
            </a:extLst>
          </p:cNvPr>
          <p:cNvSpPr txBox="1">
            <a:spLocks/>
          </p:cNvSpPr>
          <p:nvPr/>
        </p:nvSpPr>
        <p:spPr>
          <a:xfrm>
            <a:off x="3211550" y="1723926"/>
            <a:ext cx="5627649" cy="47754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1pPr>
            <a:lvl2pPr marL="914400" marR="0" lvl="1" indent="-330200" algn="l" rtl="0">
              <a:lnSpc>
                <a:spcPct val="100000"/>
              </a:lnSpc>
              <a:spcBef>
                <a:spcPts val="80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2pPr>
            <a:lvl3pPr marL="1371600" marR="0" lvl="2" indent="-342900" algn="l" rtl="0">
              <a:lnSpc>
                <a:spcPct val="100000"/>
              </a:lnSpc>
              <a:spcBef>
                <a:spcPts val="800"/>
              </a:spcBef>
              <a:spcAft>
                <a:spcPts val="0"/>
              </a:spcAft>
              <a:buClr>
                <a:srgbClr val="6C6463"/>
              </a:buClr>
              <a:buSzPts val="1800"/>
              <a:buFont typeface="Arial"/>
              <a:buChar char="•"/>
              <a:defRPr sz="1800" b="0" i="0" u="none" strike="noStrike" cap="none">
                <a:solidFill>
                  <a:srgbClr val="6C6463"/>
                </a:solidFill>
                <a:latin typeface="Cabin"/>
                <a:ea typeface="Cabin"/>
                <a:cs typeface="Cabin"/>
                <a:sym typeface="Cabin"/>
              </a:defRPr>
            </a:lvl3pPr>
            <a:lvl4pPr marL="1828800" marR="0" lvl="3" indent="-330200" algn="l" rtl="0">
              <a:lnSpc>
                <a:spcPct val="100000"/>
              </a:lnSpc>
              <a:spcBef>
                <a:spcPts val="32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4pPr>
            <a:lvl5pPr marL="2286000" marR="0" lvl="4" indent="-317500" algn="l" rtl="0">
              <a:lnSpc>
                <a:spcPct val="100000"/>
              </a:lnSpc>
              <a:spcBef>
                <a:spcPts val="280"/>
              </a:spcBef>
              <a:spcAft>
                <a:spcPts val="0"/>
              </a:spcAft>
              <a:buClr>
                <a:srgbClr val="6C6463"/>
              </a:buClr>
              <a:buSzPts val="1400"/>
              <a:buFont typeface="Arial"/>
              <a:buChar char="»"/>
              <a:defRPr sz="1400" b="0" i="0" u="none" strike="noStrike" cap="none">
                <a:solidFill>
                  <a:srgbClr val="6C6463"/>
                </a:solidFill>
                <a:latin typeface="Cabin"/>
                <a:ea typeface="Cabin"/>
                <a:cs typeface="Cabin"/>
                <a:sym typeface="Cabin"/>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9pPr>
          </a:lstStyle>
          <a:p>
            <a:pPr marL="0" lvl="0" indent="0" algn="ctr">
              <a:spcBef>
                <a:spcPts val="1200"/>
              </a:spcBef>
              <a:buNone/>
              <a:defRPr/>
            </a:pPr>
            <a:r>
              <a:rPr lang="fr-HT" sz="1500" b="1" dirty="0">
                <a:solidFill>
                  <a:srgbClr val="C0504D"/>
                </a:solidFill>
                <a:latin typeface="Gill Sans MT" panose="020B0502020104020203" pitchFamily="34" charset="0"/>
                <a:ea typeface="+mn-ea"/>
                <a:cs typeface="Arial" panose="020B0604020202020204" pitchFamily="34" charset="0"/>
              </a:rPr>
              <a:t>Résultats recherchés par PARE</a:t>
            </a:r>
            <a:endParaRPr kumimoji="0" lang="fr-HT" sz="1500" b="1" i="0" u="none" strike="noStrike" kern="1200" cap="none" spc="0" normalizeH="0" baseline="0" noProof="0" dirty="0">
              <a:ln>
                <a:noFill/>
              </a:ln>
              <a:solidFill>
                <a:srgbClr val="C0504D"/>
              </a:solidFill>
              <a:effectLst/>
              <a:uLnTx/>
              <a:uFillTx/>
              <a:latin typeface="Gill Sans MT" panose="020B0502020104020203" pitchFamily="34" charset="0"/>
              <a:ea typeface="+mn-ea"/>
              <a:cs typeface="Arial" panose="020B0604020202020204" pitchFamily="34" charset="0"/>
              <a:sym typeface="Cabin"/>
            </a:endParaRPr>
          </a:p>
          <a:p>
            <a:pPr marL="171450" lvl="0" indent="-171450" algn="just">
              <a:spcAft>
                <a:spcPts val="600"/>
              </a:spcAft>
              <a:defRPr/>
            </a:pPr>
            <a:r>
              <a:rPr lang="fr-HT" sz="1800" b="1" dirty="0">
                <a:solidFill>
                  <a:prstClr val="black"/>
                </a:solidFill>
                <a:latin typeface="Gill Sans MT" panose="020B0502020104020203" pitchFamily="34" charset="0"/>
                <a:cs typeface="Arial" panose="020B0604020202020204" pitchFamily="34" charset="0"/>
              </a:rPr>
              <a:t>30 140 personnes ont </a:t>
            </a:r>
            <a:r>
              <a:rPr lang="fr-HT" sz="1800" dirty="0">
                <a:solidFill>
                  <a:prstClr val="black"/>
                </a:solidFill>
                <a:latin typeface="Gill Sans MT" panose="020B0502020104020203" pitchFamily="34" charset="0"/>
                <a:cs typeface="Arial" panose="020B0604020202020204" pitchFamily="34" charset="0"/>
              </a:rPr>
              <a:t>bénéficié des activités de PARE et les performances de </a:t>
            </a:r>
            <a:r>
              <a:rPr lang="fr-HT" sz="1800" b="1" dirty="0">
                <a:solidFill>
                  <a:prstClr val="black"/>
                </a:solidFill>
                <a:latin typeface="Gill Sans MT" panose="020B0502020104020203" pitchFamily="34" charset="0"/>
                <a:cs typeface="Arial" panose="020B0604020202020204" pitchFamily="34" charset="0"/>
              </a:rPr>
              <a:t>100 entreprises </a:t>
            </a:r>
            <a:r>
              <a:rPr lang="fr-HT" sz="1800" dirty="0">
                <a:solidFill>
                  <a:prstClr val="black"/>
                </a:solidFill>
                <a:latin typeface="Gill Sans MT" panose="020B0502020104020203" pitchFamily="34" charset="0"/>
                <a:cs typeface="Arial" panose="020B0604020202020204" pitchFamily="34" charset="0"/>
              </a:rPr>
              <a:t>ont été améliorées.</a:t>
            </a:r>
          </a:p>
          <a:p>
            <a:pPr marL="285750" indent="-285750" algn="just">
              <a:lnSpc>
                <a:spcPct val="150000"/>
              </a:lnSpc>
              <a:spcBef>
                <a:spcPts val="1200"/>
              </a:spcBef>
              <a:defRPr/>
            </a:pPr>
            <a:r>
              <a:rPr lang="fr-HT" sz="1800" b="1" dirty="0">
                <a:solidFill>
                  <a:prstClr val="black"/>
                </a:solidFill>
                <a:latin typeface="Gill Sans MT" panose="020B0502020104020203" pitchFamily="34" charset="0"/>
                <a:cs typeface="Arial" panose="020B0604020202020204" pitchFamily="34" charset="0"/>
              </a:rPr>
              <a:t>3,6 millions de dollars </a:t>
            </a:r>
            <a:r>
              <a:rPr lang="fr-HT" sz="1800" dirty="0">
                <a:solidFill>
                  <a:prstClr val="black"/>
                </a:solidFill>
                <a:latin typeface="Gill Sans MT" panose="020B0502020104020203" pitchFamily="34" charset="0"/>
                <a:cs typeface="Arial" panose="020B0604020202020204" pitchFamily="34" charset="0"/>
              </a:rPr>
              <a:t>d'investissements du secteur privé. </a:t>
            </a:r>
          </a:p>
          <a:p>
            <a:pPr marL="285750" indent="-285750" algn="just">
              <a:spcBef>
                <a:spcPts val="1200"/>
              </a:spcBef>
              <a:defRPr/>
            </a:pPr>
            <a:r>
              <a:rPr lang="fr-HT" sz="1800" b="1" dirty="0">
                <a:solidFill>
                  <a:prstClr val="black"/>
                </a:solidFill>
                <a:latin typeface="Gill Sans MT" panose="020B0502020104020203" pitchFamily="34" charset="0"/>
                <a:cs typeface="Arial" panose="020B0604020202020204" pitchFamily="34" charset="0"/>
              </a:rPr>
              <a:t>69,3 millions de dollars </a:t>
            </a:r>
            <a:r>
              <a:rPr lang="fr-HT" sz="1800" dirty="0">
                <a:solidFill>
                  <a:prstClr val="black"/>
                </a:solidFill>
                <a:latin typeface="Gill Sans MT" panose="020B0502020104020203" pitchFamily="34" charset="0"/>
                <a:cs typeface="Arial" panose="020B0604020202020204" pitchFamily="34" charset="0"/>
              </a:rPr>
              <a:t>de ventes générées par les producteurs et les entreprises.</a:t>
            </a:r>
            <a:endParaRPr lang="fr-HT" sz="1800" dirty="0">
              <a:solidFill>
                <a:schemeClr val="tx1"/>
              </a:solidFill>
              <a:latin typeface="Gill Sans MT" panose="020B0502020104020203" pitchFamily="34" charset="0"/>
            </a:endParaRPr>
          </a:p>
          <a:p>
            <a:pPr marL="285750" indent="-285750" algn="just">
              <a:spcBef>
                <a:spcPts val="1200"/>
              </a:spcBef>
              <a:defRPr/>
            </a:pPr>
            <a:r>
              <a:rPr lang="fr-HT" sz="1800" dirty="0">
                <a:solidFill>
                  <a:prstClr val="black"/>
                </a:solidFill>
                <a:latin typeface="Gill Sans MT" panose="020B0502020104020203" pitchFamily="34" charset="0"/>
                <a:cs typeface="Arial" panose="020B0604020202020204" pitchFamily="34" charset="0"/>
              </a:rPr>
              <a:t>Accès à </a:t>
            </a:r>
            <a:r>
              <a:rPr lang="fr-HT" sz="1800" b="1" dirty="0">
                <a:solidFill>
                  <a:prstClr val="black"/>
                </a:solidFill>
                <a:latin typeface="Gill Sans MT" panose="020B0502020104020203" pitchFamily="34" charset="0"/>
                <a:cs typeface="Arial" panose="020B0604020202020204" pitchFamily="34" charset="0"/>
              </a:rPr>
              <a:t>1 million de dollars </a:t>
            </a:r>
            <a:r>
              <a:rPr lang="fr-HT" sz="1800" dirty="0">
                <a:solidFill>
                  <a:prstClr val="black"/>
                </a:solidFill>
                <a:latin typeface="Gill Sans MT" panose="020B0502020104020203" pitchFamily="34" charset="0"/>
                <a:cs typeface="Arial" panose="020B0604020202020204" pitchFamily="34" charset="0"/>
              </a:rPr>
              <a:t>de financements liés à l’</a:t>
            </a:r>
            <a:r>
              <a:rPr lang="fr-HT" sz="1800" dirty="0">
                <a:solidFill>
                  <a:schemeClr val="tx1"/>
                </a:solidFill>
                <a:latin typeface="Gill Sans MT" panose="020B0502020104020203" pitchFamily="34" charset="0"/>
              </a:rPr>
              <a:t>é</a:t>
            </a:r>
            <a:r>
              <a:rPr lang="fr-HT" sz="1800" dirty="0">
                <a:solidFill>
                  <a:prstClr val="black"/>
                </a:solidFill>
                <a:latin typeface="Gill Sans MT" panose="020B0502020104020203" pitchFamily="34" charset="0"/>
                <a:cs typeface="Arial" panose="020B0604020202020204" pitchFamily="34" charset="0"/>
              </a:rPr>
              <a:t>levage</a:t>
            </a:r>
            <a:endParaRPr lang="fr-HT" sz="1800" dirty="0">
              <a:solidFill>
                <a:schemeClr val="tx1"/>
              </a:solidFill>
              <a:latin typeface="Gill Sans MT" panose="020B0502020104020203" pitchFamily="34" charset="0"/>
            </a:endParaRPr>
          </a:p>
          <a:p>
            <a:pPr marL="285750" indent="-285750" algn="just">
              <a:spcBef>
                <a:spcPts val="1200"/>
              </a:spcBef>
              <a:defRPr/>
            </a:pPr>
            <a:r>
              <a:rPr lang="fr-HT" sz="1800" dirty="0">
                <a:solidFill>
                  <a:schemeClr val="tx1"/>
                </a:solidFill>
                <a:latin typeface="Gill Sans MT" panose="020B0502020104020203" pitchFamily="34" charset="0"/>
              </a:rPr>
              <a:t>Un minimum de </a:t>
            </a:r>
            <a:r>
              <a:rPr lang="fr-HT" sz="1800" b="1" dirty="0">
                <a:solidFill>
                  <a:schemeClr val="tx1"/>
                </a:solidFill>
                <a:latin typeface="Gill Sans MT" panose="020B0502020104020203" pitchFamily="34" charset="0"/>
              </a:rPr>
              <a:t>20 % de jeunes et de 30 % de femmes </a:t>
            </a:r>
            <a:r>
              <a:rPr lang="fr-HT" sz="1800" dirty="0">
                <a:solidFill>
                  <a:schemeClr val="tx1"/>
                </a:solidFill>
                <a:latin typeface="Gill Sans MT" panose="020B0502020104020203" pitchFamily="34" charset="0"/>
              </a:rPr>
              <a:t>participent à votre activité et/ou en bénéficient.</a:t>
            </a:r>
          </a:p>
          <a:p>
            <a:pPr marL="285750" indent="-285750">
              <a:spcBef>
                <a:spcPts val="1600"/>
              </a:spcBef>
              <a:defRPr/>
            </a:pPr>
            <a:endParaRPr lang="en-US" dirty="0"/>
          </a:p>
          <a:p>
            <a:pPr marL="285750" indent="-285750">
              <a:spcBef>
                <a:spcPts val="1600"/>
              </a:spcBef>
              <a:defRPr/>
            </a:pPr>
            <a:endParaRPr kumimoji="0" lang="en-US" sz="1500" b="0" i="0" u="none" strike="noStrike" kern="1200" cap="none" spc="0" normalizeH="0" baseline="0" noProof="0" dirty="0">
              <a:ln>
                <a:noFill/>
              </a:ln>
              <a:solidFill>
                <a:prstClr val="black"/>
              </a:solidFill>
              <a:effectLst/>
              <a:uLnTx/>
              <a:uFillTx/>
              <a:latin typeface="Gill Sans MT" panose="020B0502020104020203" pitchFamily="34" charset="0"/>
              <a:sym typeface="Cabin"/>
            </a:endParaRPr>
          </a:p>
        </p:txBody>
      </p:sp>
    </p:spTree>
    <p:extLst>
      <p:ext uri="{BB962C8B-B14F-4D97-AF65-F5344CB8AC3E}">
        <p14:creationId xmlns:p14="http://schemas.microsoft.com/office/powerpoint/2010/main" val="282091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a:xfrm>
            <a:off x="457199" y="1058470"/>
            <a:ext cx="8229600" cy="968634"/>
          </a:xfrm>
        </p:spPr>
        <p:txBody>
          <a:bodyPr/>
          <a:lstStyle/>
          <a:p>
            <a:pPr algn="ctr"/>
            <a:r>
              <a:rPr lang="en-US" sz="2800" dirty="0"/>
              <a:t>Éléments à prendre en compte lors de la rédaction des propositions</a:t>
            </a:r>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143219" y="2269475"/>
            <a:ext cx="8923663" cy="3811836"/>
          </a:xfrm>
        </p:spPr>
        <p:txBody>
          <a:bodyPr lIns="91440" tIns="45720" rIns="91440" bIns="45720" anchor="t"/>
          <a:lstStyle/>
          <a:p>
            <a:pPr marL="285750" indent="-285750" algn="just">
              <a:buFont typeface="Arial" panose="020B0604020202020204" pitchFamily="34" charset="0"/>
              <a:buChar char="•"/>
            </a:pPr>
            <a:endParaRPr lang="en-US" sz="1700" b="1" dirty="0"/>
          </a:p>
          <a:p>
            <a:pPr marL="285750" indent="-285750" algn="just">
              <a:buFont typeface="Arial" panose="020B0604020202020204" pitchFamily="34" charset="0"/>
              <a:buChar char="•"/>
            </a:pPr>
            <a:r>
              <a:rPr lang="en-US" sz="1700" b="1" dirty="0"/>
              <a:t>#1. Montrer et NON raconter </a:t>
            </a:r>
            <a:r>
              <a:rPr lang="en-US" sz="1700" dirty="0"/>
              <a:t> </a:t>
            </a:r>
          </a:p>
          <a:p>
            <a:pPr marL="742950" lvl="1" indent="-285750" algn="just">
              <a:buFont typeface="Arial" panose="020B0604020202020204" pitchFamily="34" charset="0"/>
              <a:buChar char="•"/>
            </a:pPr>
            <a:r>
              <a:rPr lang="en-US" sz="1600" dirty="0"/>
              <a:t>"Nous travaillons en étroite collaboration avec les producteurs. (</a:t>
            </a:r>
            <a:r>
              <a:rPr lang="en-US" sz="1600" b="1" i="1" dirty="0">
                <a:solidFill>
                  <a:srgbClr val="FF0000"/>
                </a:solidFill>
              </a:rPr>
              <a:t>pas bon</a:t>
            </a:r>
            <a:r>
              <a:rPr lang="en-US" sz="1600" dirty="0"/>
              <a:t>) </a:t>
            </a:r>
          </a:p>
          <a:p>
            <a:pPr marL="742950" lvl="1" indent="-285750" algn="just">
              <a:buFont typeface="Arial" panose="020B0604020202020204" pitchFamily="34" charset="0"/>
              <a:buChar char="•"/>
            </a:pPr>
            <a:r>
              <a:rPr lang="en-US" sz="1600" dirty="0"/>
              <a:t>"Au cours des cinq dernières années, nous avons fourni des formations, des crédits avancés (50 %) et acheté tous les produits à des prix compétitifs auprès des producteurs. (</a:t>
            </a:r>
            <a:r>
              <a:rPr lang="en-US" sz="1600" b="1" i="1" dirty="0">
                <a:solidFill>
                  <a:srgbClr val="00B050"/>
                </a:solidFill>
              </a:rPr>
              <a:t>bon</a:t>
            </a:r>
            <a:r>
              <a:rPr lang="en-US" sz="1600" dirty="0"/>
              <a:t>)</a:t>
            </a:r>
          </a:p>
          <a:p>
            <a:pPr marL="742950" lvl="1"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700" b="1" dirty="0"/>
              <a:t>#2. Considérations sur les coûts et les avantages</a:t>
            </a:r>
          </a:p>
          <a:p>
            <a:pPr marL="742950" lvl="1" indent="-285750" algn="just">
              <a:buFont typeface="Arial" panose="020B0604020202020204" pitchFamily="34" charset="0"/>
              <a:buChar char="•"/>
            </a:pPr>
            <a:r>
              <a:rPr lang="en-US" sz="1600" dirty="0"/>
              <a:t>"Avec le soutien de 80 000 dollars du PARE, nous pouvons accorder un crédit de 300 000 dollars à 1 000 producteurs, ce qui leur permettra de doubler leurs ventes. (</a:t>
            </a:r>
            <a:r>
              <a:rPr lang="en-US" sz="1600" b="1" i="1" dirty="0">
                <a:solidFill>
                  <a:srgbClr val="00B050"/>
                </a:solidFill>
              </a:rPr>
              <a:t>bon</a:t>
            </a:r>
            <a:r>
              <a:rPr lang="en-US" sz="1600" dirty="0"/>
              <a:t>) </a:t>
            </a:r>
          </a:p>
          <a:p>
            <a:pPr marL="742950" lvl="1" indent="-285750" algn="just">
              <a:buFont typeface="Arial" panose="020B0604020202020204" pitchFamily="34" charset="0"/>
              <a:buChar char="•"/>
            </a:pPr>
            <a:r>
              <a:rPr lang="en-US" sz="1600" dirty="0"/>
              <a:t>"Le soutien de PARE nous aidera à développer nos activités et à offrir davantage de services. (</a:t>
            </a:r>
            <a:r>
              <a:rPr lang="en-US" sz="1600" b="1" i="1" dirty="0" err="1">
                <a:solidFill>
                  <a:srgbClr val="FF0000"/>
                </a:solidFill>
              </a:rPr>
              <a:t>mauvais</a:t>
            </a:r>
            <a:r>
              <a:rPr lang="en-US" sz="1600" dirty="0"/>
              <a:t>)</a:t>
            </a:r>
            <a:endParaRPr lang="en-US" sz="1700" b="1" dirty="0"/>
          </a:p>
        </p:txBody>
      </p:sp>
      <p:sp>
        <p:nvSpPr>
          <p:cNvPr id="5" name="Rectangle 2">
            <a:extLst>
              <a:ext uri="{FF2B5EF4-FFF2-40B4-BE49-F238E27FC236}">
                <a16:creationId xmlns:a16="http://schemas.microsoft.com/office/drawing/2014/main" id="{F154252F-D2C3-9D3D-AF41-D366F7FE8E71}"/>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a:ln>
                  <a:noFill/>
                </a:ln>
                <a:solidFill>
                  <a:srgbClr val="E8EAED"/>
                </a:solidFill>
                <a:effectLst/>
                <a:latin typeface="inherit"/>
              </a:rPr>
              <a:t>Konsiderasyon kle lè élaboration pwopozisyon</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2219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627224" y="1178805"/>
            <a:ext cx="8101013" cy="4803354"/>
          </a:xfrm>
        </p:spPr>
        <p:txBody>
          <a:bodyPr lIns="91440" tIns="45720" rIns="91440" bIns="45720" anchor="t"/>
          <a:lstStyle/>
          <a:p>
            <a:pPr marL="285750" indent="-285750" algn="just">
              <a:buFont typeface="Arial" panose="020B0604020202020204" pitchFamily="34" charset="0"/>
              <a:buChar char="•"/>
            </a:pPr>
            <a:r>
              <a:rPr lang="en-US" sz="1700" b="1" dirty="0"/>
              <a:t>#3. </a:t>
            </a:r>
            <a:r>
              <a:rPr lang="en-US" sz="1700" b="1" dirty="0" err="1"/>
              <a:t>Démontrer</a:t>
            </a:r>
            <a:r>
              <a:rPr lang="en-US" sz="1700" b="1" dirty="0"/>
              <a:t> </a:t>
            </a:r>
            <a:r>
              <a:rPr lang="en-US" sz="1700" b="1" dirty="0" err="1"/>
              <a:t>une</a:t>
            </a:r>
            <a:r>
              <a:rPr lang="en-US" sz="1700" b="1" dirty="0"/>
              <a:t> </a:t>
            </a:r>
            <a:r>
              <a:rPr lang="en-US" sz="1700" b="1" dirty="0" err="1"/>
              <a:t>compréhension</a:t>
            </a:r>
            <a:r>
              <a:rPr lang="en-US" sz="1700" b="1" dirty="0"/>
              <a:t> profonde, et non </a:t>
            </a:r>
            <a:r>
              <a:rPr lang="en-US" sz="1700" b="1" dirty="0" err="1"/>
              <a:t>superficielle</a:t>
            </a:r>
            <a:r>
              <a:rPr lang="en-US" sz="1700" b="1" dirty="0"/>
              <a:t>, du </a:t>
            </a:r>
            <a:r>
              <a:rPr lang="en-US" sz="1700" b="1" dirty="0" err="1"/>
              <a:t>problème</a:t>
            </a:r>
            <a:endParaRPr lang="en-US" sz="1700" b="1" dirty="0"/>
          </a:p>
          <a:p>
            <a:pPr marL="742950" lvl="1" indent="-285750" algn="just">
              <a:buFont typeface="Arial" panose="020B0604020202020204" pitchFamily="34" charset="0"/>
              <a:buChar char="•"/>
            </a:pPr>
            <a:r>
              <a:rPr lang="en-US" sz="1600" dirty="0"/>
              <a:t>"</a:t>
            </a:r>
            <a:r>
              <a:rPr lang="en-US" sz="1600" dirty="0" err="1"/>
              <a:t>L'accès</a:t>
            </a:r>
            <a:r>
              <a:rPr lang="en-US" sz="1600" dirty="0"/>
              <a:t> au </a:t>
            </a:r>
            <a:r>
              <a:rPr lang="en-US" sz="1600" dirty="0" err="1"/>
              <a:t>marché</a:t>
            </a:r>
            <a:r>
              <a:rPr lang="en-US" sz="1600" dirty="0"/>
              <a:t> </a:t>
            </a:r>
            <a:r>
              <a:rPr lang="en-US" sz="1600" dirty="0" err="1"/>
              <a:t>est</a:t>
            </a:r>
            <a:r>
              <a:rPr lang="en-US" sz="1600" dirty="0"/>
              <a:t> de plus </a:t>
            </a:r>
            <a:r>
              <a:rPr lang="en-US" sz="1600" dirty="0" err="1"/>
              <a:t>en</a:t>
            </a:r>
            <a:r>
              <a:rPr lang="en-US" sz="1600" dirty="0"/>
              <a:t> plus </a:t>
            </a:r>
            <a:r>
              <a:rPr lang="en-US" sz="1600" dirty="0" err="1"/>
              <a:t>limité</a:t>
            </a:r>
            <a:r>
              <a:rPr lang="en-US" sz="1600" dirty="0"/>
              <a:t> et des </a:t>
            </a:r>
            <a:r>
              <a:rPr lang="en-US" sz="1600" dirty="0" err="1"/>
              <a:t>produits</a:t>
            </a:r>
            <a:r>
              <a:rPr lang="en-US" sz="1600" dirty="0"/>
              <a:t> </a:t>
            </a:r>
            <a:r>
              <a:rPr lang="en-US" sz="1600" dirty="0" err="1"/>
              <a:t>restent</a:t>
            </a:r>
            <a:r>
              <a:rPr lang="en-US" sz="1600" dirty="0"/>
              <a:t> </a:t>
            </a:r>
            <a:r>
              <a:rPr lang="en-US" sz="1600" dirty="0" err="1"/>
              <a:t>invendus</a:t>
            </a:r>
            <a:r>
              <a:rPr lang="en-US" sz="1600" dirty="0"/>
              <a:t>. (</a:t>
            </a:r>
            <a:r>
              <a:rPr lang="en-US" sz="1600" b="1" i="1" dirty="0" err="1">
                <a:solidFill>
                  <a:srgbClr val="FF0000"/>
                </a:solidFill>
              </a:rPr>
              <a:t>mauvais</a:t>
            </a:r>
            <a:r>
              <a:rPr lang="en-US" sz="1600" dirty="0"/>
              <a:t>)</a:t>
            </a:r>
          </a:p>
          <a:p>
            <a:pPr marL="742950" lvl="1" indent="-285750" algn="just">
              <a:buFont typeface="Arial" panose="020B0604020202020204" pitchFamily="34" charset="0"/>
              <a:buChar char="•"/>
            </a:pPr>
            <a:r>
              <a:rPr lang="en-US" sz="1600" dirty="0">
                <a:latin typeface="Arial"/>
                <a:cs typeface="Arial"/>
              </a:rPr>
              <a:t>"La pression </a:t>
            </a:r>
            <a:r>
              <a:rPr lang="en-US" sz="1600" dirty="0" err="1">
                <a:latin typeface="Arial"/>
                <a:cs typeface="Arial"/>
              </a:rPr>
              <a:t>migratoire</a:t>
            </a:r>
            <a:r>
              <a:rPr lang="en-US" sz="1600" dirty="0">
                <a:latin typeface="Arial"/>
                <a:cs typeface="Arial"/>
              </a:rPr>
              <a:t> </a:t>
            </a:r>
            <a:r>
              <a:rPr lang="en-US" sz="1600" dirty="0" err="1">
                <a:latin typeface="Arial"/>
                <a:cs typeface="Arial"/>
              </a:rPr>
              <a:t>exercée</a:t>
            </a:r>
            <a:r>
              <a:rPr lang="en-US" sz="1600" dirty="0">
                <a:latin typeface="Arial"/>
                <a:cs typeface="Arial"/>
              </a:rPr>
              <a:t> par le </a:t>
            </a:r>
            <a:r>
              <a:rPr lang="en-US" sz="1600" dirty="0" err="1">
                <a:latin typeface="Arial"/>
                <a:cs typeface="Arial"/>
              </a:rPr>
              <a:t>programme</a:t>
            </a:r>
            <a:r>
              <a:rPr lang="en-US" sz="1600" dirty="0">
                <a:latin typeface="Arial"/>
                <a:cs typeface="Arial"/>
              </a:rPr>
              <a:t> Biden et la perception </a:t>
            </a:r>
            <a:r>
              <a:rPr lang="en-US" sz="1600" dirty="0" err="1">
                <a:latin typeface="Arial"/>
                <a:cs typeface="Arial"/>
              </a:rPr>
              <a:t>négative</a:t>
            </a:r>
            <a:r>
              <a:rPr lang="en-US" sz="1600" dirty="0">
                <a:latin typeface="Arial"/>
                <a:cs typeface="Arial"/>
              </a:rPr>
              <a:t> du </a:t>
            </a:r>
            <a:r>
              <a:rPr lang="en-US" sz="1600" dirty="0" err="1">
                <a:latin typeface="Arial"/>
                <a:cs typeface="Arial"/>
              </a:rPr>
              <a:t>potentiel</a:t>
            </a:r>
            <a:r>
              <a:rPr lang="en-US" sz="1600" dirty="0">
                <a:latin typeface="Arial"/>
                <a:cs typeface="Arial"/>
              </a:rPr>
              <a:t> de </a:t>
            </a:r>
            <a:r>
              <a:rPr lang="en-US" sz="1600" dirty="0" err="1">
                <a:latin typeface="Arial"/>
                <a:cs typeface="Arial"/>
              </a:rPr>
              <a:t>génération</a:t>
            </a:r>
            <a:r>
              <a:rPr lang="en-US" sz="1600" dirty="0">
                <a:latin typeface="Arial"/>
                <a:cs typeface="Arial"/>
              </a:rPr>
              <a:t> de </a:t>
            </a:r>
            <a:r>
              <a:rPr lang="en-US" sz="1600" dirty="0" err="1">
                <a:latin typeface="Arial"/>
                <a:cs typeface="Arial"/>
              </a:rPr>
              <a:t>revenus</a:t>
            </a:r>
            <a:r>
              <a:rPr lang="en-US" sz="1600" dirty="0">
                <a:latin typeface="Arial"/>
                <a:cs typeface="Arial"/>
              </a:rPr>
              <a:t> du </a:t>
            </a:r>
            <a:r>
              <a:rPr lang="en-US" sz="1600" dirty="0" err="1">
                <a:latin typeface="Arial"/>
                <a:cs typeface="Arial"/>
              </a:rPr>
              <a:t>secteur</a:t>
            </a:r>
            <a:r>
              <a:rPr lang="en-US" sz="1600" dirty="0">
                <a:latin typeface="Arial"/>
                <a:cs typeface="Arial"/>
              </a:rPr>
              <a:t> de </a:t>
            </a:r>
            <a:r>
              <a:rPr lang="en-US" sz="1600" dirty="0" err="1">
                <a:latin typeface="Arial"/>
                <a:cs typeface="Arial"/>
              </a:rPr>
              <a:t>l'élevage</a:t>
            </a:r>
            <a:r>
              <a:rPr lang="en-US" sz="1600" dirty="0">
                <a:latin typeface="Arial"/>
                <a:cs typeface="Arial"/>
              </a:rPr>
              <a:t> </a:t>
            </a:r>
            <a:r>
              <a:rPr lang="en-US" sz="1600" dirty="0" err="1">
                <a:latin typeface="Arial"/>
                <a:cs typeface="Arial"/>
              </a:rPr>
              <a:t>contribuent</a:t>
            </a:r>
            <a:r>
              <a:rPr lang="en-US" sz="1600" dirty="0">
                <a:latin typeface="Arial"/>
                <a:cs typeface="Arial"/>
              </a:rPr>
              <a:t> à la </a:t>
            </a:r>
            <a:r>
              <a:rPr lang="en-US" sz="1600" dirty="0" err="1">
                <a:latin typeface="Arial"/>
                <a:cs typeface="Arial"/>
              </a:rPr>
              <a:t>faible</a:t>
            </a:r>
            <a:r>
              <a:rPr lang="en-US" sz="1600" dirty="0">
                <a:latin typeface="Arial"/>
                <a:cs typeface="Arial"/>
              </a:rPr>
              <a:t> participation des </a:t>
            </a:r>
            <a:r>
              <a:rPr lang="en-US" sz="1600" dirty="0" err="1">
                <a:latin typeface="Arial"/>
                <a:cs typeface="Arial"/>
              </a:rPr>
              <a:t>jeunes</a:t>
            </a:r>
            <a:r>
              <a:rPr lang="en-US" sz="1600" dirty="0">
                <a:latin typeface="Arial"/>
                <a:cs typeface="Arial"/>
              </a:rPr>
              <a:t>. (</a:t>
            </a:r>
            <a:r>
              <a:rPr lang="en-US" sz="1600" b="1" i="1" dirty="0">
                <a:solidFill>
                  <a:srgbClr val="00B050"/>
                </a:solidFill>
                <a:latin typeface="Arial"/>
                <a:cs typeface="Arial"/>
              </a:rPr>
              <a:t>bon</a:t>
            </a:r>
            <a:r>
              <a:rPr lang="en-US" sz="1600" dirty="0">
                <a:latin typeface="Arial"/>
                <a:cs typeface="Arial"/>
              </a:rPr>
              <a:t>)</a:t>
            </a:r>
            <a:endParaRPr lang="en-US" sz="1700" b="1" dirty="0"/>
          </a:p>
          <a:p>
            <a:endParaRPr lang="en-US" sz="1700" b="1" dirty="0"/>
          </a:p>
          <a:p>
            <a:pPr marL="285750" indent="-285750">
              <a:buFont typeface="Arial" panose="020B0604020202020204" pitchFamily="34" charset="0"/>
              <a:buChar char="•"/>
            </a:pPr>
            <a:r>
              <a:rPr lang="en-US" sz="1700" b="1" dirty="0"/>
              <a:t>#4. Les solutions proposées doivent répondre directement aux problèmes identifiés</a:t>
            </a:r>
            <a:endParaRPr lang="en-US" sz="1700" dirty="0"/>
          </a:p>
          <a:p>
            <a:pPr marL="742950" lvl="1" indent="-285750">
              <a:buFont typeface="Arial" panose="020B0604020202020204" pitchFamily="34" charset="0"/>
              <a:buChar char="•"/>
            </a:pPr>
            <a:r>
              <a:rPr lang="en-US" sz="1600" dirty="0">
                <a:latin typeface="Arial"/>
                <a:cs typeface="Arial"/>
              </a:rPr>
              <a:t>"Nous aurons besoin de 5 motos à trois roues pour aller chercher les produits chez les producteurs de 5 communes". (</a:t>
            </a:r>
            <a:r>
              <a:rPr lang="en-US" sz="1600" b="1" i="1" dirty="0">
                <a:solidFill>
                  <a:srgbClr val="00B050"/>
                </a:solidFill>
                <a:latin typeface="Arial"/>
                <a:cs typeface="Arial"/>
              </a:rPr>
              <a:t>bon</a:t>
            </a:r>
            <a:r>
              <a:rPr lang="en-US" sz="1600" dirty="0">
                <a:latin typeface="Arial"/>
                <a:cs typeface="Arial"/>
              </a:rPr>
              <a:t>) </a:t>
            </a:r>
          </a:p>
          <a:p>
            <a:pPr marL="742950" lvl="1" indent="-285750">
              <a:buFont typeface="Arial" panose="020B0604020202020204" pitchFamily="34" charset="0"/>
              <a:buChar char="•"/>
            </a:pPr>
            <a:r>
              <a:rPr lang="en-US" sz="1600" dirty="0"/>
              <a:t>"Avec le soutien du PARE, nous pouvons acheter davantage aux producteurs. (</a:t>
            </a:r>
            <a:r>
              <a:rPr lang="en-US" sz="1600" b="1" i="1" dirty="0">
                <a:solidFill>
                  <a:srgbClr val="FF0000"/>
                </a:solidFill>
              </a:rPr>
              <a:t>Mauvais</a:t>
            </a:r>
            <a:r>
              <a:rPr lang="en-US" sz="1600" dirty="0"/>
              <a:t>)</a:t>
            </a:r>
          </a:p>
          <a:p>
            <a:pPr lvl="1"/>
            <a:r>
              <a:rPr lang="en-US" sz="1600" dirty="0"/>
              <a:t> </a:t>
            </a:r>
          </a:p>
          <a:p>
            <a:pPr marL="285750" indent="-285750">
              <a:buFont typeface="Arial" panose="020B0604020202020204" pitchFamily="34" charset="0"/>
              <a:buChar char="•"/>
            </a:pPr>
            <a:r>
              <a:rPr lang="en-US" sz="1700" b="1" dirty="0"/>
              <a:t>#5. Démontrez pourquoi vous êtes le mieux placé pour diriger cette activité. </a:t>
            </a:r>
          </a:p>
          <a:p>
            <a:pPr marL="742950" lvl="1" indent="-285750">
              <a:buFont typeface="Arial" panose="020B0604020202020204" pitchFamily="34" charset="0"/>
              <a:buChar char="•"/>
            </a:pPr>
            <a:r>
              <a:rPr lang="en-US" sz="1700" dirty="0">
                <a:highlight>
                  <a:srgbClr val="FFFF00"/>
                </a:highlight>
              </a:rPr>
              <a:t>Reportez-vous au premier exemple de la page précédente.</a:t>
            </a:r>
            <a:endParaRPr lang="en-US" sz="1700" b="1" dirty="0"/>
          </a:p>
          <a:p>
            <a:pPr marL="285750" indent="-285750">
              <a:buFont typeface="Arial" panose="020B0604020202020204" pitchFamily="34" charset="0"/>
              <a:buChar char="•"/>
            </a:pPr>
            <a:endParaRPr lang="en-US" sz="1600" b="1" dirty="0">
              <a:highlight>
                <a:srgbClr val="FFFF00"/>
              </a:highlight>
            </a:endParaRPr>
          </a:p>
          <a:p>
            <a:pPr marL="285750" indent="-285750">
              <a:buFont typeface="Arial" panose="020B0604020202020204" pitchFamily="34" charset="0"/>
              <a:buChar char="•"/>
            </a:pPr>
            <a:endParaRPr lang="en-US" sz="1600" b="1" dirty="0">
              <a:highlight>
                <a:srgbClr val="FFFF00"/>
              </a:highlight>
            </a:endParaRPr>
          </a:p>
        </p:txBody>
      </p:sp>
    </p:spTree>
    <p:extLst>
      <p:ext uri="{BB962C8B-B14F-4D97-AF65-F5344CB8AC3E}">
        <p14:creationId xmlns:p14="http://schemas.microsoft.com/office/powerpoint/2010/main" val="25044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a:xfrm>
            <a:off x="457200" y="1035672"/>
            <a:ext cx="8229600" cy="597049"/>
          </a:xfrm>
        </p:spPr>
        <p:txBody>
          <a:bodyPr/>
          <a:lstStyle/>
          <a:p>
            <a:pPr algn="ctr"/>
            <a:r>
              <a:rPr lang="en-US" altLang="en-US" dirty="0"/>
              <a:t>Erreurs courantes à éviter</a:t>
            </a:r>
            <a:endParaRPr lang="en-US" dirty="0"/>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133350" y="1632721"/>
            <a:ext cx="9010650" cy="4007915"/>
          </a:xfrm>
        </p:spPr>
        <p:txBody>
          <a:bodyPr lIns="91440" tIns="45720" rIns="91440" bIns="45720" anchor="t"/>
          <a:lstStyle/>
          <a:p>
            <a:endParaRPr lang="en-US" sz="1700" b="1" dirty="0"/>
          </a:p>
          <a:p>
            <a:endParaRPr lang="fr-HT" sz="1700" b="1" dirty="0"/>
          </a:p>
          <a:p>
            <a:r>
              <a:rPr lang="fr-HT" sz="1700" b="1" dirty="0"/>
              <a:t>#1. </a:t>
            </a:r>
            <a:r>
              <a:rPr lang="fr-HT" sz="1600" b="1" dirty="0"/>
              <a:t>Proposer des activités en dehors de ses compétences de base </a:t>
            </a:r>
            <a:r>
              <a:rPr lang="fr-HT" sz="1600" dirty="0"/>
              <a:t>: Restez dans votre domaine de compétence.</a:t>
            </a:r>
          </a:p>
          <a:p>
            <a:endParaRPr lang="fr-HT" sz="1600" dirty="0"/>
          </a:p>
          <a:p>
            <a:r>
              <a:rPr lang="fr-HT" sz="1700" b="1" dirty="0"/>
              <a:t>#2. </a:t>
            </a:r>
            <a:r>
              <a:rPr lang="fr-HT" sz="1600" b="1" dirty="0"/>
              <a:t>Le modèle d'entreprise ou la solution proposée pour résoudre le problème n'est pas innovant.</a:t>
            </a:r>
            <a:endParaRPr lang="fr-HT" sz="1700" b="1" dirty="0"/>
          </a:p>
          <a:p>
            <a:pPr marL="742950" lvl="1" indent="-285750">
              <a:buFont typeface="Arial" panose="020B0604020202020204" pitchFamily="34" charset="0"/>
              <a:buChar char="•"/>
            </a:pPr>
            <a:r>
              <a:rPr lang="fr-HT" sz="1600" i="1" dirty="0"/>
              <a:t> </a:t>
            </a:r>
            <a:r>
              <a:rPr lang="fr-HT" sz="1600" i="1" dirty="0" err="1"/>
              <a:t>Agrodealers</a:t>
            </a:r>
            <a:r>
              <a:rPr lang="fr-HT" sz="1600" i="1" dirty="0"/>
              <a:t> </a:t>
            </a:r>
            <a:r>
              <a:rPr lang="fr-HT" sz="1600" dirty="0"/>
              <a:t>-&gt; "...Nous avons besoin de plus de fonds pour maintenir les stocks et vendre plus régulièrement aux producteurs". (</a:t>
            </a:r>
            <a:r>
              <a:rPr lang="fr-HT" sz="1600" b="1" i="1" dirty="0">
                <a:solidFill>
                  <a:srgbClr val="FF0000"/>
                </a:solidFill>
              </a:rPr>
              <a:t>Mauvais</a:t>
            </a:r>
            <a:r>
              <a:rPr lang="fr-HT" sz="1600" dirty="0"/>
              <a:t>) </a:t>
            </a:r>
          </a:p>
          <a:p>
            <a:pPr marL="742950" lvl="1" indent="-285750">
              <a:buFont typeface="Arial" panose="020B0604020202020204" pitchFamily="34" charset="0"/>
              <a:buChar char="•"/>
            </a:pPr>
            <a:r>
              <a:rPr lang="fr-HT" sz="1600" dirty="0"/>
              <a:t>" Avec le soutien initial de PARE, nous mettrons en place un programme de fidélisation des clients offrant aux agents vétérinaires une réduction de 10 % pour les achats de plus de 50 USD." (</a:t>
            </a:r>
            <a:r>
              <a:rPr lang="fr-HT" sz="1600" b="1" i="1" dirty="0">
                <a:solidFill>
                  <a:srgbClr val="00B050"/>
                </a:solidFill>
              </a:rPr>
              <a:t>bon</a:t>
            </a:r>
            <a:r>
              <a:rPr lang="fr-HT" sz="1600" dirty="0"/>
              <a:t>)</a:t>
            </a:r>
          </a:p>
          <a:p>
            <a:pPr marL="742950" lvl="1" indent="-285750">
              <a:buFont typeface="Arial" panose="020B0604020202020204" pitchFamily="34" charset="0"/>
              <a:buChar char="•"/>
            </a:pPr>
            <a:endParaRPr lang="fr-HT" sz="1600" dirty="0"/>
          </a:p>
          <a:p>
            <a:pPr marL="742950" lvl="1" indent="-285750">
              <a:buFont typeface="Arial" panose="020B0604020202020204" pitchFamily="34" charset="0"/>
              <a:buChar char="•"/>
            </a:pPr>
            <a:endParaRPr lang="en-US" sz="1600" dirty="0"/>
          </a:p>
        </p:txBody>
      </p:sp>
      <p:sp>
        <p:nvSpPr>
          <p:cNvPr id="4" name="Rectangle 1">
            <a:extLst>
              <a:ext uri="{FF2B5EF4-FFF2-40B4-BE49-F238E27FC236}">
                <a16:creationId xmlns:a16="http://schemas.microsoft.com/office/drawing/2014/main" id="{34AE5A0E-25E4-0BAA-B36B-653B7721809F}"/>
              </a:ext>
            </a:extLst>
          </p:cNvPr>
          <p:cNvSpPr>
            <a:spLocks noChangeArrowheads="1"/>
          </p:cNvSpPr>
          <p:nvPr/>
        </p:nvSpPr>
        <p:spPr bwMode="auto">
          <a:xfrm>
            <a:off x="0" y="0"/>
            <a:ext cx="9144000" cy="457200"/>
          </a:xfrm>
          <a:prstGeom prst="rect">
            <a:avLst/>
          </a:prstGeom>
          <a:solidFill>
            <a:srgbClr val="30313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E8EAED"/>
                </a:solidFill>
                <a:effectLst/>
                <a:latin typeface="inherit"/>
              </a:rPr>
              <a:t>KOUMEN POU </a:t>
            </a:r>
            <a:r>
              <a:rPr kumimoji="0" lang="en-US" altLang="en-US" sz="600" b="0" i="0" u="none" strike="noStrike" cap="none" normalizeH="0" baseline="0" dirty="0">
                <a:ln>
                  <a:noFill/>
                </a:ln>
                <a:solidFill>
                  <a:schemeClr val="tx1"/>
                </a:solidFill>
                <a:effectLst/>
              </a:rPr>
              <a:t>EVITE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3396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a:xfrm>
            <a:off x="457200" y="1035672"/>
            <a:ext cx="8229600" cy="597049"/>
          </a:xfrm>
        </p:spPr>
        <p:txBody>
          <a:bodyPr/>
          <a:lstStyle/>
          <a:p>
            <a:pPr algn="ctr"/>
            <a:r>
              <a:rPr lang="en-US" altLang="en-US" dirty="0"/>
              <a:t>Erreurs courantes à éviter</a:t>
            </a:r>
            <a:endParaRPr lang="en-US" dirty="0"/>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133350" y="1632721"/>
            <a:ext cx="8988545" cy="4525708"/>
          </a:xfrm>
        </p:spPr>
        <p:txBody>
          <a:bodyPr lIns="91440" tIns="45720" rIns="91440" bIns="45720" anchor="t"/>
          <a:lstStyle/>
          <a:p>
            <a:pPr marL="285750" indent="-285750">
              <a:buFont typeface="Arial" panose="020B0604020202020204" pitchFamily="34" charset="0"/>
              <a:buChar char="•"/>
            </a:pPr>
            <a:r>
              <a:rPr lang="fr-HT" sz="1700" b="1" dirty="0">
                <a:latin typeface="Arial"/>
                <a:cs typeface="Arial"/>
              </a:rPr>
              <a:t>#3. </a:t>
            </a:r>
            <a:r>
              <a:rPr lang="fr-HT" sz="1600" b="1" dirty="0">
                <a:latin typeface="Arial"/>
                <a:cs typeface="Arial"/>
              </a:rPr>
              <a:t>Propositions de projets irréalistes</a:t>
            </a:r>
          </a:p>
          <a:p>
            <a:pPr marL="742950" lvl="1" indent="-285750" algn="just">
              <a:buFont typeface="Arial" panose="020B0604020202020204" pitchFamily="34" charset="0"/>
              <a:buChar char="•"/>
            </a:pPr>
            <a:r>
              <a:rPr lang="fr-HT" sz="1600" dirty="0">
                <a:latin typeface="Arial"/>
                <a:cs typeface="Arial"/>
              </a:rPr>
              <a:t>Exemple : </a:t>
            </a:r>
            <a:r>
              <a:rPr lang="fr-HT" sz="1600" i="1" dirty="0">
                <a:latin typeface="Arial"/>
                <a:cs typeface="Arial"/>
              </a:rPr>
              <a:t>Vous demandez une aide pour installer une usine de fabrication d'aliments pour volailles d'une valeur de 250 000 dollars. Cependant </a:t>
            </a:r>
            <a:r>
              <a:rPr lang="fr-HT" sz="1600" dirty="0">
                <a:latin typeface="Arial"/>
                <a:cs typeface="Arial"/>
              </a:rPr>
              <a:t>:</a:t>
            </a:r>
            <a:endParaRPr lang="fr-HT" sz="1600" dirty="0"/>
          </a:p>
          <a:p>
            <a:pPr marL="1200150" lvl="2" indent="-285750" algn="just">
              <a:buFont typeface="Arial" panose="020B0604020202020204" pitchFamily="34" charset="0"/>
              <a:buChar char="•"/>
            </a:pPr>
            <a:r>
              <a:rPr lang="fr-HT" sz="1600" dirty="0"/>
              <a:t>Vous n'avez jamais créé d'installation de fabrication d'aliments pour animaux, même à petite échelle.</a:t>
            </a:r>
          </a:p>
          <a:p>
            <a:pPr marL="1200150" lvl="2" indent="-285750" algn="just">
              <a:buFont typeface="Arial" panose="020B0604020202020204" pitchFamily="34" charset="0"/>
              <a:buChar char="•"/>
            </a:pPr>
            <a:r>
              <a:rPr lang="fr-HT" sz="1600" dirty="0"/>
              <a:t>Vous ne disposez pas actuellement de l'expertise technique nécessaire à l'exploitation d'une telle installation.</a:t>
            </a:r>
          </a:p>
          <a:p>
            <a:pPr marL="1200150" lvl="2" indent="-285750" algn="just">
              <a:buFont typeface="Arial" panose="020B0604020202020204" pitchFamily="34" charset="0"/>
              <a:buChar char="•"/>
            </a:pPr>
            <a:r>
              <a:rPr lang="fr-HT" sz="1600" dirty="0"/>
              <a:t>La contribution que vous proposez est minime par rapport à l'ampleur de votre demande de financement.</a:t>
            </a:r>
          </a:p>
          <a:p>
            <a:pPr marL="1200150" lvl="2" indent="-285750" algn="just">
              <a:buFont typeface="Arial" panose="020B0604020202020204" pitchFamily="34" charset="0"/>
              <a:buChar char="•"/>
            </a:pPr>
            <a:r>
              <a:rPr lang="fr-HT" sz="1600" dirty="0"/>
              <a:t>Le montant demandé ne correspond pas à vos revenus antérieurs.</a:t>
            </a:r>
          </a:p>
          <a:p>
            <a:pPr marL="1200150" lvl="2" indent="-285750" algn="just">
              <a:buFont typeface="Arial" panose="020B0604020202020204" pitchFamily="34" charset="0"/>
              <a:buChar char="•"/>
            </a:pPr>
            <a:r>
              <a:rPr lang="fr-HT" sz="1600" dirty="0">
                <a:latin typeface="Arial"/>
                <a:cs typeface="Arial"/>
              </a:rPr>
              <a:t>Il manque un plan clair et durable pour générer des profits sans le soutien de PARE, ce qui soulève des inquiétudes importantes quant à la proposition </a:t>
            </a:r>
            <a:r>
              <a:rPr lang="fr-HT" sz="1600" dirty="0" err="1">
                <a:latin typeface="Arial"/>
                <a:cs typeface="Arial"/>
                <a:sym typeface="Wingdings" panose="05000000000000000000" pitchFamily="2" charset="2"/>
              </a:rPr>
              <a:t>viability</a:t>
            </a:r>
            <a:r>
              <a:rPr lang="fr-HT" sz="1600" dirty="0">
                <a:latin typeface="Arial"/>
                <a:cs typeface="Arial"/>
                <a:sym typeface="Wingdings" panose="05000000000000000000" pitchFamily="2" charset="2"/>
              </a:rPr>
              <a:t> </a:t>
            </a:r>
            <a:r>
              <a:rPr lang="fr-HT" sz="1600" b="1" dirty="0">
                <a:latin typeface="Arial"/>
                <a:cs typeface="Arial"/>
                <a:sym typeface="Wingdings" panose="05000000000000000000" pitchFamily="2" charset="2"/>
              </a:rPr>
              <a:t>GRAND PROBLÈME</a:t>
            </a:r>
            <a:r>
              <a:rPr lang="fr-HT" sz="1600" dirty="0">
                <a:latin typeface="Arial"/>
                <a:cs typeface="Arial"/>
              </a:rPr>
              <a:t>.</a:t>
            </a:r>
            <a:endParaRPr lang="fr-HT" sz="1700" b="1" dirty="0"/>
          </a:p>
          <a:p>
            <a:r>
              <a:rPr lang="fr-HT" sz="1700" b="1" dirty="0"/>
              <a:t>#4. </a:t>
            </a:r>
            <a:r>
              <a:rPr lang="fr-HT" sz="1600" b="1" dirty="0"/>
              <a:t>Pas de start-up. </a:t>
            </a:r>
            <a:r>
              <a:rPr lang="fr-HT" sz="1600" dirty="0"/>
              <a:t>Si votre projet est une start-up, il doit s'agir d'un modèle innovant avec un potentiel d'extension.</a:t>
            </a:r>
          </a:p>
          <a:p>
            <a:r>
              <a:rPr lang="fr-HT" sz="1700" b="1" dirty="0">
                <a:latin typeface="Arial"/>
                <a:cs typeface="Arial"/>
              </a:rPr>
              <a:t>#5 . Activités de construction</a:t>
            </a:r>
          </a:p>
          <a:p>
            <a:pPr marL="1200150" lvl="2" indent="-285750">
              <a:buFont typeface="Arial" panose="020B0604020202020204" pitchFamily="34" charset="0"/>
              <a:buChar char="•"/>
            </a:pPr>
            <a:r>
              <a:rPr lang="fr-HT" sz="1600" dirty="0">
                <a:latin typeface="Arial"/>
                <a:cs typeface="Arial"/>
              </a:rPr>
              <a:t>Les activités de construction peuvent ne pas être couvertes par les fonds de PARE mais peuvent être un investissement du partenaire. </a:t>
            </a:r>
          </a:p>
          <a:p>
            <a:pPr lvl="2"/>
            <a:endParaRPr lang="en-US" sz="1600" dirty="0"/>
          </a:p>
          <a:p>
            <a:pPr marL="742950" lvl="1" indent="-285750">
              <a:buFont typeface="Arial" panose="020B0604020202020204" pitchFamily="34" charset="0"/>
              <a:buChar char="•"/>
            </a:pPr>
            <a:endParaRPr lang="fr-FR" sz="1600" dirty="0"/>
          </a:p>
          <a:p>
            <a:pPr marL="742950" lvl="1" indent="-285750">
              <a:buFont typeface="Arial" panose="020B0604020202020204" pitchFamily="34" charset="0"/>
              <a:buChar char="•"/>
            </a:pPr>
            <a:endParaRPr lang="en-US" sz="1600" dirty="0"/>
          </a:p>
        </p:txBody>
      </p:sp>
      <p:sp>
        <p:nvSpPr>
          <p:cNvPr id="4" name="Rectangle 1">
            <a:extLst>
              <a:ext uri="{FF2B5EF4-FFF2-40B4-BE49-F238E27FC236}">
                <a16:creationId xmlns:a16="http://schemas.microsoft.com/office/drawing/2014/main" id="{34AE5A0E-25E4-0BAA-B36B-653B7721809F}"/>
              </a:ext>
            </a:extLst>
          </p:cNvPr>
          <p:cNvSpPr>
            <a:spLocks noChangeArrowheads="1"/>
          </p:cNvSpPr>
          <p:nvPr/>
        </p:nvSpPr>
        <p:spPr bwMode="auto">
          <a:xfrm>
            <a:off x="0" y="0"/>
            <a:ext cx="9144000" cy="457200"/>
          </a:xfrm>
          <a:prstGeom prst="rect">
            <a:avLst/>
          </a:prstGeom>
          <a:solidFill>
            <a:srgbClr val="30313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E8EAED"/>
                </a:solidFill>
                <a:effectLst/>
                <a:latin typeface="inherit"/>
              </a:rPr>
              <a:t>KOUMEN POU </a:t>
            </a:r>
            <a:r>
              <a:rPr kumimoji="0" lang="en-US" altLang="en-US" sz="600" b="0" i="0" u="none" strike="noStrike" cap="none" normalizeH="0" baseline="0" dirty="0">
                <a:ln>
                  <a:noFill/>
                </a:ln>
                <a:solidFill>
                  <a:schemeClr val="tx1"/>
                </a:solidFill>
                <a:effectLst/>
              </a:rPr>
              <a:t>EVITE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0281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xfrm>
            <a:off x="452438" y="5175081"/>
            <a:ext cx="8186737" cy="502705"/>
          </a:xfrm>
        </p:spPr>
        <p:txBody>
          <a:bodyPr/>
          <a:lstStyle/>
          <a:p>
            <a:endParaRPr lang="en-US" sz="2800" dirty="0"/>
          </a:p>
        </p:txBody>
      </p:sp>
      <p:sp>
        <p:nvSpPr>
          <p:cNvPr id="6" name="Text Placeholder 5"/>
          <p:cNvSpPr>
            <a:spLocks noGrp="1"/>
          </p:cNvSpPr>
          <p:nvPr>
            <p:ph type="body" sz="quarter" idx="14"/>
          </p:nvPr>
        </p:nvSpPr>
        <p:spPr>
          <a:xfrm>
            <a:off x="588724" y="1709019"/>
            <a:ext cx="8050452" cy="3126027"/>
          </a:xfrm>
        </p:spPr>
        <p:txBody>
          <a:bodyPr/>
          <a:lstStyle/>
          <a:p>
            <a:endParaRPr lang="fr-FR" sz="4000" b="1" dirty="0">
              <a:solidFill>
                <a:schemeClr val="tx1"/>
              </a:solidFill>
              <a:latin typeface="Gill Sans MT" panose="020B0502020104020203" pitchFamily="34" charset="0"/>
            </a:endParaRPr>
          </a:p>
          <a:p>
            <a:r>
              <a:rPr lang="fr-FR" sz="4000" b="1" dirty="0" err="1">
                <a:solidFill>
                  <a:schemeClr val="tx1"/>
                </a:solidFill>
                <a:latin typeface="Gill Sans MT" panose="020B0502020104020203" pitchFamily="34" charset="0"/>
              </a:rPr>
              <a:t>Merci de </a:t>
            </a:r>
            <a:r>
              <a:rPr lang="fr-FR" sz="4000" b="1">
                <a:solidFill>
                  <a:schemeClr val="tx1"/>
                </a:solidFill>
                <a:latin typeface="Gill Sans MT" panose="020B0502020104020203" pitchFamily="34" charset="0"/>
              </a:rPr>
              <a:t>votre attention.</a:t>
            </a:r>
            <a:endParaRPr lang="en-US" sz="4000" b="1"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3733706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Tree>
    <p:extLst>
      <p:ext uri="{BB962C8B-B14F-4D97-AF65-F5344CB8AC3E}">
        <p14:creationId xmlns:p14="http://schemas.microsoft.com/office/powerpoint/2010/main" val="1592384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walking in a field with a canister&#10;&#10;Description automatically generated">
            <a:extLst>
              <a:ext uri="{FF2B5EF4-FFF2-40B4-BE49-F238E27FC236}">
                <a16:creationId xmlns:a16="http://schemas.microsoft.com/office/drawing/2014/main" id="{961C7031-22A3-37E3-2E45-48CB080DD9A6}"/>
              </a:ext>
            </a:extLst>
          </p:cNvPr>
          <p:cNvPicPr>
            <a:picLocks noGrp="1" noChangeAspect="1"/>
          </p:cNvPicPr>
          <p:nvPr>
            <p:ph type="pic" sz="quarter" idx="11"/>
          </p:nvPr>
        </p:nvPicPr>
        <p:blipFill>
          <a:blip r:embed="rId2"/>
          <a:srcRect l="17525" r="17525"/>
          <a:stretch>
            <a:fillRect/>
          </a:stretch>
        </p:blipFill>
        <p:spPr>
          <a:xfrm>
            <a:off x="4027468" y="1069226"/>
            <a:ext cx="5106257" cy="5760142"/>
          </a:xfrm>
        </p:spPr>
      </p:pic>
      <p:sp>
        <p:nvSpPr>
          <p:cNvPr id="2" name="Title 1">
            <a:extLst>
              <a:ext uri="{FF2B5EF4-FFF2-40B4-BE49-F238E27FC236}">
                <a16:creationId xmlns:a16="http://schemas.microsoft.com/office/drawing/2014/main" id="{2B5D46BA-6992-3BDF-B6E7-1806E057E39A}"/>
              </a:ext>
            </a:extLst>
          </p:cNvPr>
          <p:cNvSpPr>
            <a:spLocks noGrp="1"/>
          </p:cNvSpPr>
          <p:nvPr>
            <p:ph type="title"/>
          </p:nvPr>
        </p:nvSpPr>
        <p:spPr/>
        <p:txBody>
          <a:bodyPr/>
          <a:lstStyle/>
          <a:p>
            <a:pPr algn="l"/>
            <a:r>
              <a:rPr lang="en-US" dirty="0">
                <a:latin typeface="Gill Sans MT" panose="020B0502020104020203" pitchFamily="34" charset="0"/>
              </a:rPr>
              <a:t>Vue d'ensemble </a:t>
            </a:r>
          </a:p>
        </p:txBody>
      </p:sp>
      <p:sp>
        <p:nvSpPr>
          <p:cNvPr id="3" name="Text Placeholder 2">
            <a:extLst>
              <a:ext uri="{FF2B5EF4-FFF2-40B4-BE49-F238E27FC236}">
                <a16:creationId xmlns:a16="http://schemas.microsoft.com/office/drawing/2014/main" id="{81225CAA-5065-B80C-321A-4E7A5109ED83}"/>
              </a:ext>
            </a:extLst>
          </p:cNvPr>
          <p:cNvSpPr>
            <a:spLocks noGrp="1"/>
          </p:cNvSpPr>
          <p:nvPr>
            <p:ph type="body" sz="quarter" idx="10"/>
          </p:nvPr>
        </p:nvSpPr>
        <p:spPr>
          <a:xfrm>
            <a:off x="5768" y="1793653"/>
            <a:ext cx="4021703" cy="4224761"/>
          </a:xfrm>
        </p:spPr>
        <p:txBody>
          <a:bodyPr/>
          <a:lstStyle/>
          <a:p>
            <a:pPr>
              <a:spcBef>
                <a:spcPts val="0"/>
              </a:spcBef>
              <a:spcAft>
                <a:spcPts val="800"/>
              </a:spcAft>
            </a:pPr>
            <a:r>
              <a:rPr lang="fr-FR" sz="2000" dirty="0">
                <a:latin typeface="Gill Sans MT" panose="020B0502020104020203" pitchFamily="34" charset="0"/>
              </a:rPr>
              <a:t>Un </a:t>
            </a:r>
            <a:r>
              <a:rPr lang="fr-FR" sz="2000" b="1" dirty="0" err="1">
                <a:latin typeface="Gill Sans MT" panose="020B0502020104020203" pitchFamily="34" charset="0"/>
              </a:rPr>
              <a:t>contrat </a:t>
            </a:r>
            <a:r>
              <a:rPr lang="fr-FR" sz="2000" dirty="0">
                <a:latin typeface="Gill Sans MT" panose="020B0502020104020203" pitchFamily="34" charset="0"/>
              </a:rPr>
              <a:t>du </a:t>
            </a:r>
            <a:r>
              <a:rPr lang="fr-FR" sz="2000" dirty="0" err="1">
                <a:latin typeface="Gill Sans MT" panose="020B0502020104020203" pitchFamily="34" charset="0"/>
              </a:rPr>
              <a:t>gouvernement </a:t>
            </a:r>
            <a:r>
              <a:rPr lang="fr-FR" sz="2000" dirty="0">
                <a:latin typeface="Gill Sans MT" panose="020B0502020104020203" pitchFamily="34" charset="0"/>
              </a:rPr>
              <a:t>des États-Unis</a:t>
            </a:r>
          </a:p>
          <a:p>
            <a:pPr>
              <a:spcBef>
                <a:spcPts val="0"/>
              </a:spcBef>
              <a:spcAft>
                <a:spcPts val="800"/>
              </a:spcAft>
            </a:pPr>
            <a:r>
              <a:rPr lang="en-US" sz="2000" dirty="0">
                <a:latin typeface="Gill Sans MT" panose="020B0502020104020203" pitchFamily="34" charset="0"/>
              </a:rPr>
              <a:t>Une période de mise en œuvre de </a:t>
            </a:r>
            <a:r>
              <a:rPr lang="en-US" sz="2000" b="1" dirty="0">
                <a:latin typeface="Gill Sans MT" panose="020B0502020104020203" pitchFamily="34" charset="0"/>
              </a:rPr>
              <a:t>5 ans </a:t>
            </a:r>
            <a:r>
              <a:rPr lang="en-US" sz="2000" dirty="0">
                <a:latin typeface="Gill Sans MT" panose="020B0502020104020203" pitchFamily="34" charset="0"/>
              </a:rPr>
              <a:t>(janvier 2023 - janvier 2028)</a:t>
            </a:r>
          </a:p>
          <a:p>
            <a:pPr>
              <a:spcBef>
                <a:spcPts val="0"/>
              </a:spcBef>
              <a:spcAft>
                <a:spcPts val="800"/>
              </a:spcAft>
            </a:pPr>
            <a:r>
              <a:rPr lang="en-US" sz="2000" dirty="0">
                <a:latin typeface="Gill Sans MT" panose="020B0502020104020203" pitchFamily="34" charset="0"/>
              </a:rPr>
              <a:t>Un </a:t>
            </a:r>
            <a:r>
              <a:rPr lang="en-US" sz="2000" b="1" dirty="0">
                <a:latin typeface="Gill Sans MT" panose="020B0502020104020203" pitchFamily="34" charset="0"/>
              </a:rPr>
              <a:t>consortium de </a:t>
            </a:r>
            <a:r>
              <a:rPr lang="en-US" sz="2000" dirty="0">
                <a:latin typeface="Gill Sans MT" panose="020B0502020104020203" pitchFamily="34" charset="0"/>
              </a:rPr>
              <a:t>3 organisations : Land O'Lakes V37, Heifer et Papyrus.</a:t>
            </a:r>
            <a:endParaRPr lang="fr-FR" dirty="0">
              <a:latin typeface="Gill Sans MT" panose="020B0502020104020203" pitchFamily="34" charset="0"/>
            </a:endParaRPr>
          </a:p>
          <a:p>
            <a:pPr>
              <a:spcBef>
                <a:spcPts val="0"/>
              </a:spcBef>
              <a:spcAft>
                <a:spcPts val="800"/>
              </a:spcAft>
            </a:pPr>
            <a:r>
              <a:rPr lang="fr-FR" sz="2000" dirty="0">
                <a:latin typeface="Gill Sans MT" panose="020B0502020104020203" pitchFamily="34" charset="0"/>
              </a:rPr>
              <a:t>Un </a:t>
            </a:r>
            <a:r>
              <a:rPr lang="fr-FR" sz="2000" dirty="0" err="1">
                <a:latin typeface="Gill Sans MT" panose="020B0502020104020203" pitchFamily="34" charset="0"/>
              </a:rPr>
              <a:t>projet utilisant </a:t>
            </a:r>
            <a:r>
              <a:rPr lang="fr-FR" sz="2000" dirty="0">
                <a:latin typeface="Gill Sans MT" panose="020B0502020104020203" pitchFamily="34" charset="0"/>
              </a:rPr>
              <a:t>une </a:t>
            </a:r>
            <a:r>
              <a:rPr lang="fr-FR" sz="2000" dirty="0" err="1">
                <a:latin typeface="Gill Sans MT" panose="020B0502020104020203" pitchFamily="34" charset="0"/>
              </a:rPr>
              <a:t>approche de </a:t>
            </a:r>
            <a:r>
              <a:rPr lang="fr-FR" sz="2000" b="1" dirty="0" err="1">
                <a:latin typeface="Gill Sans MT" panose="020B0502020104020203" pitchFamily="34" charset="0"/>
              </a:rPr>
              <a:t>développement de </a:t>
            </a:r>
            <a:r>
              <a:rPr lang="fr-FR" sz="2000" b="1" dirty="0">
                <a:latin typeface="Gill Sans MT" panose="020B0502020104020203" pitchFamily="34" charset="0"/>
              </a:rPr>
              <a:t>système de </a:t>
            </a:r>
            <a:r>
              <a:rPr lang="fr-FR" sz="2000" b="1" dirty="0" err="1">
                <a:latin typeface="Gill Sans MT" panose="020B0502020104020203" pitchFamily="34" charset="0"/>
              </a:rPr>
              <a:t>marché</a:t>
            </a:r>
            <a:endParaRPr lang="fr-FR" sz="2000" b="1" dirty="0">
              <a:latin typeface="Gill Sans MT" panose="020B0502020104020203" pitchFamily="34" charset="0"/>
            </a:endParaRPr>
          </a:p>
        </p:txBody>
      </p:sp>
    </p:spTree>
    <p:extLst>
      <p:ext uri="{BB962C8B-B14F-4D97-AF65-F5344CB8AC3E}">
        <p14:creationId xmlns:p14="http://schemas.microsoft.com/office/powerpoint/2010/main" val="171673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834" y="1003961"/>
            <a:ext cx="8688793" cy="597049"/>
          </a:xfrm>
        </p:spPr>
        <p:txBody>
          <a:bodyPr/>
          <a:lstStyle/>
          <a:p>
            <a:r>
              <a:rPr lang="fr-FR" dirty="0" err="1">
                <a:sym typeface="Gill Sans"/>
              </a:rPr>
              <a:t>OBJEctifs </a:t>
            </a:r>
            <a:r>
              <a:rPr lang="fr-FR" dirty="0">
                <a:sym typeface="Gill Sans"/>
              </a:rPr>
              <a:t>et </a:t>
            </a:r>
            <a:r>
              <a:rPr lang="fr-FR" dirty="0" err="1">
                <a:sym typeface="Gill Sans"/>
              </a:rPr>
              <a:t>résultats attendus</a:t>
            </a:r>
            <a:endParaRPr lang="en-US" dirty="0"/>
          </a:p>
        </p:txBody>
      </p:sp>
      <p:sp>
        <p:nvSpPr>
          <p:cNvPr id="10" name="Rectangle: Rounded Corners 9">
            <a:extLst>
              <a:ext uri="{FF2B5EF4-FFF2-40B4-BE49-F238E27FC236}">
                <a16:creationId xmlns:a16="http://schemas.microsoft.com/office/drawing/2014/main" id="{17ED06B8-D2D7-D843-7576-007BC360946F}"/>
              </a:ext>
            </a:extLst>
          </p:cNvPr>
          <p:cNvSpPr/>
          <p:nvPr/>
        </p:nvSpPr>
        <p:spPr>
          <a:xfrm>
            <a:off x="487844" y="2530113"/>
            <a:ext cx="2305887" cy="3642163"/>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spcAft>
                <a:spcPts val="800"/>
              </a:spcAft>
              <a:defRPr/>
            </a:pPr>
            <a:endParaRPr lang="fr-FR" sz="1400" dirty="0">
              <a:solidFill>
                <a:prstClr val="black"/>
              </a:solidFill>
              <a:latin typeface="Gill Sans MT" panose="020B0502020104020203" pitchFamily="34" charset="0"/>
              <a:cs typeface="Arial" panose="020B0604020202020204" pitchFamily="34" charset="0"/>
            </a:endParaRPr>
          </a:p>
          <a:p>
            <a:pPr lvl="0" defTabSz="914377">
              <a:spcAft>
                <a:spcPts val="800"/>
              </a:spcAft>
              <a:defRPr/>
            </a:pPr>
            <a:r>
              <a:rPr lang="fr-FR" sz="1400" dirty="0">
                <a:solidFill>
                  <a:prstClr val="black"/>
                </a:solidFill>
                <a:latin typeface="Gill Sans MT" panose="020B0502020104020203" pitchFamily="34" charset="0"/>
                <a:cs typeface="Arial" panose="020B0604020202020204" pitchFamily="34" charset="0"/>
              </a:rPr>
              <a:t>Amélioration de l'</a:t>
            </a:r>
            <a:r>
              <a:rPr lang="fr-FR" sz="1400" b="1" dirty="0">
                <a:solidFill>
                  <a:prstClr val="black"/>
                </a:solidFill>
                <a:latin typeface="Gill Sans MT" panose="020B0502020104020203" pitchFamily="34" charset="0"/>
                <a:cs typeface="Arial" panose="020B0604020202020204" pitchFamily="34" charset="0"/>
              </a:rPr>
              <a:t>adoption équitable de technologies d'élevage </a:t>
            </a:r>
            <a:r>
              <a:rPr lang="fr-FR" sz="1400" dirty="0">
                <a:solidFill>
                  <a:prstClr val="black"/>
                </a:solidFill>
                <a:latin typeface="Gill Sans MT" panose="020B0502020104020203" pitchFamily="34" charset="0"/>
                <a:cs typeface="Arial" panose="020B0604020202020204" pitchFamily="34" charset="0"/>
              </a:rPr>
              <a:t>et de pratiques de gestion qui améliorent la productivité et sont intelligentes face au climat.</a:t>
            </a:r>
          </a:p>
          <a:p>
            <a:pPr marL="0" marR="0" lvl="0" indent="0" algn="l" defTabSz="914377" rtl="0" eaLnBrk="1" fontAlgn="auto" latinLnBrk="0" hangingPunct="1">
              <a:lnSpc>
                <a:spcPct val="100000"/>
              </a:lnSpc>
              <a:spcBef>
                <a:spcPts val="0"/>
              </a:spcBef>
              <a:spcAft>
                <a:spcPts val="800"/>
              </a:spcAft>
              <a:buClrTx/>
              <a:buSzTx/>
              <a:buFontTx/>
              <a:buNone/>
              <a:tabLst/>
              <a:defRPr/>
            </a:pPr>
            <a:r>
              <a:rPr kumimoji="0" lang="fr-FR" sz="1400" b="0"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Amélioration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des </a:t>
            </a:r>
            <a:r>
              <a:rPr kumimoji="0" lang="fr-FR" sz="1400" b="1" i="0" u="none" strike="noStrike" kern="1200" cap="none" spc="0" normalizeH="0" noProof="0" dirty="0" err="1">
                <a:ln>
                  <a:noFill/>
                </a:ln>
                <a:solidFill>
                  <a:prstClr val="black"/>
                </a:solidFill>
                <a:effectLst/>
                <a:uLnTx/>
                <a:uFillTx/>
                <a:latin typeface="Gill Sans MT" panose="020B0502020104020203" pitchFamily="34" charset="0"/>
                <a:cs typeface="Arial" panose="020B0604020202020204" pitchFamily="34" charset="0"/>
              </a:rPr>
              <a:t>capacités de </a:t>
            </a: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résilience </a:t>
            </a:r>
            <a:r>
              <a:rPr lang="fr-FR" sz="1400" dirty="0">
                <a:solidFill>
                  <a:prstClr val="black"/>
                </a:solidFill>
                <a:latin typeface="Gill Sans MT" panose="020B0502020104020203" pitchFamily="34" charset="0"/>
                <a:cs typeface="Arial" panose="020B0604020202020204" pitchFamily="34" charset="0"/>
              </a:rPr>
              <a:t>des </a:t>
            </a:r>
            <a:r>
              <a:rPr lang="fr-FR" sz="1400" dirty="0" err="1">
                <a:solidFill>
                  <a:prstClr val="black"/>
                </a:solidFill>
                <a:latin typeface="Gill Sans MT" panose="020B0502020104020203" pitchFamily="34" charset="0"/>
                <a:cs typeface="Arial" panose="020B0604020202020204" pitchFamily="34" charset="0"/>
              </a:rPr>
              <a:t>ménages d'éleveurs </a:t>
            </a:r>
            <a:r>
              <a:rPr lang="fr-FR" sz="1400" dirty="0">
                <a:solidFill>
                  <a:prstClr val="black"/>
                </a:solidFill>
                <a:latin typeface="Gill Sans MT" panose="020B0502020104020203" pitchFamily="34" charset="0"/>
                <a:cs typeface="Arial" panose="020B0604020202020204" pitchFamily="34" charset="0"/>
              </a:rPr>
              <a:t>et des </a:t>
            </a:r>
            <a:r>
              <a:rPr lang="fr-FR" sz="1400" dirty="0" err="1">
                <a:solidFill>
                  <a:prstClr val="black"/>
                </a:solidFill>
                <a:latin typeface="Gill Sans MT" panose="020B0502020104020203" pitchFamily="34" charset="0"/>
                <a:cs typeface="Arial" panose="020B0604020202020204" pitchFamily="34" charset="0"/>
              </a:rPr>
              <a:t>communautés </a:t>
            </a:r>
            <a:r>
              <a:rPr lang="fr-FR" sz="1400" dirty="0">
                <a:solidFill>
                  <a:prstClr val="black"/>
                </a:solidFill>
                <a:latin typeface="Gill Sans MT" panose="020B0502020104020203" pitchFamily="34" charset="0"/>
                <a:cs typeface="Arial" panose="020B0604020202020204" pitchFamily="34" charset="0"/>
              </a:rPr>
              <a:t>face aux </a:t>
            </a:r>
            <a:r>
              <a:rPr lang="fr-FR" sz="1400" dirty="0" err="1">
                <a:solidFill>
                  <a:prstClr val="black"/>
                </a:solidFill>
                <a:latin typeface="Gill Sans MT" panose="020B0502020104020203" pitchFamily="34" charset="0"/>
                <a:cs typeface="Arial" panose="020B0604020202020204" pitchFamily="34" charset="0"/>
              </a:rPr>
              <a:t>chocs récurrents</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t>
            </a:r>
          </a:p>
        </p:txBody>
      </p:sp>
      <p:sp>
        <p:nvSpPr>
          <p:cNvPr id="12" name="TextBox 11">
            <a:extLst>
              <a:ext uri="{FF2B5EF4-FFF2-40B4-BE49-F238E27FC236}">
                <a16:creationId xmlns:a16="http://schemas.microsoft.com/office/drawing/2014/main" id="{4B400CE0-19DD-ADCC-5F91-75E20CF168F3}"/>
              </a:ext>
            </a:extLst>
          </p:cNvPr>
          <p:cNvSpPr txBox="1"/>
          <p:nvPr/>
        </p:nvSpPr>
        <p:spPr>
          <a:xfrm>
            <a:off x="676812" y="2419161"/>
            <a:ext cx="2188259" cy="461665"/>
          </a:xfrm>
          <a:prstGeom prst="rect">
            <a:avLst/>
          </a:prstGeom>
          <a:noFill/>
        </p:spPr>
        <p:txBody>
          <a:bodyPr wrap="square" rtlCol="0">
            <a:spAutoFit/>
          </a:bodyPr>
          <a:lstStyle/>
          <a:p>
            <a:pPr lvl="0">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1 : </a:t>
            </a:r>
            <a:r>
              <a:rPr lang="en-US" sz="1200" b="1" noProof="0" dirty="0">
                <a:solidFill>
                  <a:srgbClr val="C0504D"/>
                </a:solidFill>
                <a:latin typeface="Gill Sans MT" panose="020B0502020104020203" pitchFamily="34" charset="0"/>
                <a:cs typeface="Arial" panose="020B0604020202020204" pitchFamily="34" charset="0"/>
              </a:rPr>
              <a:t>AMÉLIORER LA PRODUCTIVITÉ</a:t>
            </a:r>
            <a:endParaRPr lang="en-US" sz="1200" b="1" dirty="0">
              <a:solidFill>
                <a:srgbClr val="C0504D"/>
              </a:solidFill>
              <a:latin typeface="Gill Sans MT" panose="020B0502020104020203"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A38EAFC9-34F9-6BCD-690E-0846A7925D37}"/>
              </a:ext>
            </a:extLst>
          </p:cNvPr>
          <p:cNvSpPr/>
          <p:nvPr/>
        </p:nvSpPr>
        <p:spPr>
          <a:xfrm>
            <a:off x="3228117" y="2624194"/>
            <a:ext cx="2255240" cy="362538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600"/>
              </a:spcAft>
              <a:buClrTx/>
              <a:buSzTx/>
              <a:buFontTx/>
              <a:buNone/>
              <a:tabLst/>
              <a:defRPr/>
            </a:pPr>
            <a:r>
              <a:rPr lang="fr-FR" sz="1400" dirty="0">
                <a:solidFill>
                  <a:prstClr val="black"/>
                </a:solidFill>
                <a:latin typeface="Gill Sans MT" panose="020B0502020104020203" pitchFamily="34" charset="0"/>
                <a:cs typeface="Arial" panose="020B0604020202020204" pitchFamily="34" charset="0"/>
              </a:rPr>
              <a:t>Amélioration de l'</a:t>
            </a:r>
            <a:r>
              <a:rPr lang="fr-FR" sz="1400" b="1" dirty="0">
                <a:solidFill>
                  <a:prstClr val="black"/>
                </a:solidFill>
                <a:latin typeface="Gill Sans MT" panose="020B0502020104020203" pitchFamily="34" charset="0"/>
                <a:cs typeface="Arial" panose="020B0604020202020204" pitchFamily="34" charset="0"/>
              </a:rPr>
              <a:t>accès </a:t>
            </a:r>
            <a:r>
              <a:rPr lang="fr-FR" sz="1400" dirty="0">
                <a:solidFill>
                  <a:prstClr val="black"/>
                </a:solidFill>
                <a:latin typeface="Gill Sans MT" panose="020B0502020104020203" pitchFamily="34" charset="0"/>
                <a:cs typeface="Arial" panose="020B0604020202020204" pitchFamily="34" charset="0"/>
              </a:rPr>
              <a:t>des producteurs à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a:t>
            </a:r>
          </a:p>
          <a:p>
            <a:pPr marL="285750" lvl="0" indent="-285750" defTabSz="914377">
              <a:spcAft>
                <a:spcPts val="600"/>
              </a:spcAft>
              <a:buFont typeface="Arial" panose="020B0604020202020204" pitchFamily="34" charset="0"/>
              <a:buChar char="•"/>
              <a:defRPr/>
            </a:pPr>
            <a:r>
              <a:rPr kumimoji="0" lang="fr-FR" sz="1400" b="1" i="0" u="none" strike="noStrike" kern="1200" cap="none" spc="0" normalizeH="0" noProof="0" dirty="0">
                <a:ln>
                  <a:noFill/>
                </a:ln>
                <a:solidFill>
                  <a:prstClr val="black"/>
                </a:solidFill>
                <a:effectLst/>
                <a:uLnTx/>
                <a:uFillTx/>
                <a:latin typeface="Gill Sans MT" panose="020B0502020104020203" pitchFamily="34" charset="0"/>
                <a:cs typeface="Arial" panose="020B0604020202020204" pitchFamily="34" charset="0"/>
              </a:rPr>
              <a:t>stocks d'animaux et services</a:t>
            </a:r>
            <a:endParaRPr lang="fr-FR" sz="1400" b="1" dirty="0">
              <a:solidFill>
                <a:prstClr val="black"/>
              </a:solidFill>
              <a:latin typeface="Gill Sans MT" panose="020B0502020104020203" pitchFamily="34" charset="0"/>
              <a:cs typeface="Arial" panose="020B0604020202020204" pitchFamily="34" charset="0"/>
            </a:endParaRP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FR" sz="1400" b="1" dirty="0">
                <a:solidFill>
                  <a:prstClr val="black"/>
                </a:solidFill>
                <a:latin typeface="Gill Sans MT" panose="020B0502020104020203" pitchFamily="34" charset="0"/>
                <a:cs typeface="Arial" panose="020B0604020202020204" pitchFamily="34" charset="0"/>
              </a:rPr>
              <a:t>les intrants de l</a:t>
            </a:r>
            <a:r>
              <a:rPr lang="fr-FR" sz="1400" dirty="0">
                <a:solidFill>
                  <a:prstClr val="black"/>
                </a:solidFill>
                <a:latin typeface="Gill Sans MT" panose="020B0502020104020203" pitchFamily="34" charset="0"/>
                <a:cs typeface="Arial" panose="020B0604020202020204" pitchFamily="34" charset="0"/>
              </a:rPr>
              <a:t>'alimentation animale</a:t>
            </a:r>
            <a:endPar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produits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et services de </a:t>
            </a: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santé </a:t>
            </a:r>
            <a:r>
              <a:rPr kumimoji="0" lang="fr-FR" sz="1400" b="0"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animale</a:t>
            </a: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FR" sz="1400" b="1" dirty="0">
                <a:solidFill>
                  <a:prstClr val="black"/>
                </a:solidFill>
                <a:latin typeface="Gill Sans MT" panose="020B0502020104020203" pitchFamily="34" charset="0"/>
                <a:cs typeface="Arial" panose="020B0604020202020204" pitchFamily="34" charset="0"/>
              </a:rPr>
              <a:t>informations sur les finances </a:t>
            </a:r>
            <a:r>
              <a:rPr lang="fr-FR" sz="1400" dirty="0">
                <a:solidFill>
                  <a:prstClr val="black"/>
                </a:solidFill>
                <a:latin typeface="Gill Sans MT" panose="020B0502020104020203" pitchFamily="34" charset="0"/>
                <a:cs typeface="Arial" panose="020B0604020202020204" pitchFamily="34" charset="0"/>
              </a:rPr>
              <a:t>et le </a:t>
            </a:r>
            <a:r>
              <a:rPr lang="fr-FR" sz="1400" b="1" dirty="0" err="1">
                <a:solidFill>
                  <a:prstClr val="black"/>
                </a:solidFill>
                <a:latin typeface="Gill Sans MT" panose="020B0502020104020203" pitchFamily="34" charset="0"/>
                <a:cs typeface="Arial" panose="020B0604020202020204" pitchFamily="34" charset="0"/>
              </a:rPr>
              <a:t>marché</a:t>
            </a:r>
            <a:endPar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p:txBody>
      </p:sp>
      <p:sp>
        <p:nvSpPr>
          <p:cNvPr id="14" name="btfpBulletedList567363">
            <a:extLst>
              <a:ext uri="{FF2B5EF4-FFF2-40B4-BE49-F238E27FC236}">
                <a16:creationId xmlns:a16="http://schemas.microsoft.com/office/drawing/2014/main" id="{B02194DF-CCF8-68B1-89D8-AD61340E8177}"/>
              </a:ext>
            </a:extLst>
          </p:cNvPr>
          <p:cNvSpPr txBox="1"/>
          <p:nvPr>
            <p:custDataLst>
              <p:tags r:id="rId1"/>
            </p:custDataLst>
          </p:nvPr>
        </p:nvSpPr>
        <p:spPr bwMode="gray">
          <a:xfrm>
            <a:off x="3348232" y="2384973"/>
            <a:ext cx="2135125" cy="626701"/>
          </a:xfrm>
          <a:prstGeom prst="rect">
            <a:avLst/>
          </a:prstGeom>
          <a:noFill/>
          <a:ln w="19050">
            <a:noFill/>
            <a:prstDash val="solid"/>
          </a:ln>
        </p:spPr>
        <p:txBody>
          <a:bodyPr vert="horz" wrap="square" lIns="36000" tIns="36000" rIns="36000" bIns="36000"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2 : </a:t>
            </a:r>
            <a:r>
              <a:rPr lang="en-US" sz="1200" b="1" noProof="0" dirty="0">
                <a:solidFill>
                  <a:srgbClr val="C0504D"/>
                </a:solidFill>
                <a:latin typeface="Gill Sans MT" panose="020B0502020104020203" pitchFamily="34" charset="0"/>
                <a:cs typeface="Arial" panose="020B0604020202020204" pitchFamily="34" charset="0"/>
              </a:rPr>
              <a:t>AMÉLIORER L'ACCÈS AUX INTRANTS ET AUX SERVICES</a:t>
            </a:r>
            <a:endPar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9CA53FF3-0E65-32BD-866A-FA0F31D11E77}"/>
              </a:ext>
            </a:extLst>
          </p:cNvPr>
          <p:cNvSpPr/>
          <p:nvPr/>
        </p:nvSpPr>
        <p:spPr>
          <a:xfrm>
            <a:off x="5950923" y="2624194"/>
            <a:ext cx="2049414" cy="362538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spcAft>
                <a:spcPts val="800"/>
              </a:spcAft>
              <a:defRPr/>
            </a:pPr>
            <a:r>
              <a:rPr lang="fr-FR" sz="1400" dirty="0">
                <a:solidFill>
                  <a:prstClr val="black"/>
                </a:solidFill>
                <a:latin typeface="Gill Sans MT" panose="020B0502020104020203" pitchFamily="34" charset="0"/>
                <a:cs typeface="Arial" panose="020B0604020202020204" pitchFamily="34" charset="0"/>
              </a:rPr>
              <a:t>Accroître l'</a:t>
            </a:r>
            <a:r>
              <a:rPr lang="fr-FR" sz="1400" b="1" dirty="0">
                <a:solidFill>
                  <a:prstClr val="black"/>
                </a:solidFill>
                <a:latin typeface="Gill Sans MT" panose="020B0502020104020203" pitchFamily="34" charset="0"/>
                <a:cs typeface="Arial" panose="020B0604020202020204" pitchFamily="34" charset="0"/>
              </a:rPr>
              <a:t>expansion stratégique du secteur privé </a:t>
            </a:r>
            <a:r>
              <a:rPr lang="fr-FR" sz="1400" dirty="0">
                <a:solidFill>
                  <a:prstClr val="black"/>
                </a:solidFill>
                <a:latin typeface="Gill Sans MT" panose="020B0502020104020203" pitchFamily="34" charset="0"/>
                <a:cs typeface="Arial" panose="020B0604020202020204" pitchFamily="34" charset="0"/>
              </a:rPr>
              <a:t>dans le système de marché du bétail.</a:t>
            </a:r>
          </a:p>
          <a:p>
            <a:pPr lvl="0" defTabSz="914377">
              <a:spcAft>
                <a:spcPts val="800"/>
              </a:spcAft>
              <a:defRPr/>
            </a:pPr>
            <a:r>
              <a:rPr lang="fr-FR" sz="1400" dirty="0" err="1">
                <a:solidFill>
                  <a:prstClr val="black"/>
                </a:solidFill>
                <a:latin typeface="Gill Sans MT" panose="020B0502020104020203" pitchFamily="34" charset="0"/>
                <a:cs typeface="Arial" panose="020B0604020202020204" pitchFamily="34" charset="0"/>
              </a:rPr>
              <a:t>Amélioration de la </a:t>
            </a:r>
            <a:r>
              <a:rPr lang="fr-FR" sz="1400" b="1" dirty="0">
                <a:solidFill>
                  <a:prstClr val="black"/>
                </a:solidFill>
                <a:latin typeface="Gill Sans MT" panose="020B0502020104020203" pitchFamily="34" charset="0"/>
                <a:cs typeface="Arial" panose="020B0604020202020204" pitchFamily="34" charset="0"/>
              </a:rPr>
              <a:t>vente de </a:t>
            </a:r>
            <a:r>
              <a:rPr lang="fr-FR" sz="1400" b="1" dirty="0" err="1">
                <a:solidFill>
                  <a:prstClr val="black"/>
                </a:solidFill>
                <a:latin typeface="Gill Sans MT" panose="020B0502020104020203" pitchFamily="34" charset="0"/>
                <a:cs typeface="Arial" panose="020B0604020202020204" pitchFamily="34" charset="0"/>
              </a:rPr>
              <a:t>produits d'élevage sûrs </a:t>
            </a:r>
            <a:r>
              <a:rPr lang="fr-FR" sz="1400" dirty="0">
                <a:solidFill>
                  <a:prstClr val="black"/>
                </a:solidFill>
                <a:latin typeface="Gill Sans MT" panose="020B0502020104020203" pitchFamily="34" charset="0"/>
                <a:cs typeface="Arial" panose="020B0604020202020204" pitchFamily="34" charset="0"/>
              </a:rPr>
              <a:t>et </a:t>
            </a:r>
            <a:r>
              <a:rPr lang="fr-FR" sz="1400" dirty="0" err="1">
                <a:solidFill>
                  <a:prstClr val="black"/>
                </a:solidFill>
                <a:latin typeface="Gill Sans MT" panose="020B0502020104020203" pitchFamily="34" charset="0"/>
                <a:cs typeface="Arial" panose="020B0604020202020204" pitchFamily="34" charset="0"/>
              </a:rPr>
              <a:t>hygiéniques </a:t>
            </a:r>
            <a:r>
              <a:rPr lang="fr-FR" sz="1400" dirty="0">
                <a:solidFill>
                  <a:prstClr val="black"/>
                </a:solidFill>
                <a:latin typeface="Gill Sans MT" panose="020B0502020104020203" pitchFamily="34" charset="0"/>
                <a:cs typeface="Arial" panose="020B0604020202020204" pitchFamily="34" charset="0"/>
              </a:rPr>
              <a:t>par les entreprises locales.</a:t>
            </a:r>
          </a:p>
        </p:txBody>
      </p:sp>
      <p:sp>
        <p:nvSpPr>
          <p:cNvPr id="18" name="TextBox 17">
            <a:extLst>
              <a:ext uri="{FF2B5EF4-FFF2-40B4-BE49-F238E27FC236}">
                <a16:creationId xmlns:a16="http://schemas.microsoft.com/office/drawing/2014/main" id="{FFA41689-1C63-10ED-F42C-7E051ACECC84}"/>
              </a:ext>
            </a:extLst>
          </p:cNvPr>
          <p:cNvSpPr txBox="1"/>
          <p:nvPr/>
        </p:nvSpPr>
        <p:spPr>
          <a:xfrm>
            <a:off x="5804304" y="2384973"/>
            <a:ext cx="2196033" cy="830997"/>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80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3 : AMÉLIORER LE </a:t>
            </a:r>
            <a:r>
              <a:rPr kumimoji="0" lang="en-US" sz="1200" b="1" i="0" u="none" strike="noStrike" kern="1200" cap="none" spc="0" normalizeH="0" noProof="0" dirty="0">
                <a:ln>
                  <a:noFill/>
                </a:ln>
                <a:solidFill>
                  <a:srgbClr val="C0504D"/>
                </a:solidFill>
                <a:effectLst/>
                <a:uLnTx/>
                <a:uFillTx/>
                <a:latin typeface="Gill Sans MT" panose="020B0502020104020203" pitchFamily="34" charset="0"/>
                <a:cs typeface="Arial" panose="020B0604020202020204" pitchFamily="34" charset="0"/>
              </a:rPr>
              <a:t>MARKETING ET L'ENGAGEMENT DU SECTEUR PRIVÉ</a:t>
            </a:r>
            <a:endParaRPr kumimoji="0" lang="en-US" sz="1200" b="0"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endParaRPr>
          </a:p>
        </p:txBody>
      </p:sp>
      <p:sp>
        <p:nvSpPr>
          <p:cNvPr id="3" name="Rectangle: Rounded Corners 2">
            <a:extLst>
              <a:ext uri="{FF2B5EF4-FFF2-40B4-BE49-F238E27FC236}">
                <a16:creationId xmlns:a16="http://schemas.microsoft.com/office/drawing/2014/main" id="{2D77864E-6E66-9279-ADEB-82DFF9A761B0}"/>
              </a:ext>
            </a:extLst>
          </p:cNvPr>
          <p:cNvSpPr/>
          <p:nvPr/>
        </p:nvSpPr>
        <p:spPr>
          <a:xfrm>
            <a:off x="152183" y="1601010"/>
            <a:ext cx="8839634" cy="682767"/>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800"/>
              </a:spcAft>
              <a:buClrTx/>
              <a:buSzTx/>
              <a:buFontTx/>
              <a:buNone/>
              <a:tabLst/>
              <a:defRPr/>
            </a:pPr>
            <a:r>
              <a:rPr kumimoji="0" lang="fr-FR" sz="155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Objectif </a:t>
            </a:r>
            <a:r>
              <a:rPr kumimoji="0" lang="fr-FR" sz="155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général </a:t>
            </a:r>
            <a:r>
              <a:rPr lang="fr-FR" sz="1550" b="1" dirty="0">
                <a:solidFill>
                  <a:prstClr val="black"/>
                </a:solidFill>
                <a:latin typeface="Gill Sans MT" panose="020B0502020104020203" pitchFamily="34" charset="0"/>
                <a:cs typeface="Arial" panose="020B0604020202020204" pitchFamily="34" charset="0"/>
              </a:rPr>
              <a:t>: </a:t>
            </a:r>
            <a:r>
              <a:rPr lang="en-US" sz="1550" b="1" dirty="0" err="1">
                <a:solidFill>
                  <a:prstClr val="black"/>
                </a:solidFill>
                <a:latin typeface="Gill Sans MT" panose="020B0502020104020203" pitchFamily="34" charset="0"/>
                <a:cs typeface="Arial" panose="020B0604020202020204" pitchFamily="34" charset="0"/>
              </a:rPr>
              <a:t>accroître la </a:t>
            </a:r>
            <a:r>
              <a:rPr lang="en-US" sz="1550" b="1" dirty="0">
                <a:solidFill>
                  <a:prstClr val="black"/>
                </a:solidFill>
                <a:latin typeface="Gill Sans MT" panose="020B0502020104020203" pitchFamily="34" charset="0"/>
                <a:cs typeface="Arial" panose="020B0604020202020204" pitchFamily="34" charset="0"/>
              </a:rPr>
              <a:t>résilience des ménages et des communautés dans les zones de résilience du nord et du sud (RFZ) en améliorant les systèmes de marché du bétail</a:t>
            </a:r>
            <a:r>
              <a:rPr kumimoji="0" lang="fr-FR" sz="155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t>
            </a:r>
          </a:p>
        </p:txBody>
      </p:sp>
    </p:spTree>
    <p:extLst>
      <p:ext uri="{BB962C8B-B14F-4D97-AF65-F5344CB8AC3E}">
        <p14:creationId xmlns:p14="http://schemas.microsoft.com/office/powerpoint/2010/main" val="319816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animBg="1"/>
      <p:bldP spid="14" grpId="0"/>
      <p:bldP spid="16"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B930CF1-9FC9-C96E-402D-46179577EF75}"/>
              </a:ext>
            </a:extLst>
          </p:cNvPr>
          <p:cNvSpPr>
            <a:spLocks noGrp="1"/>
          </p:cNvSpPr>
          <p:nvPr>
            <p:ph type="body" sz="quarter" idx="14"/>
          </p:nvPr>
        </p:nvSpPr>
        <p:spPr>
          <a:xfrm>
            <a:off x="172529" y="2093100"/>
            <a:ext cx="8798942" cy="2181053"/>
          </a:xfrm>
        </p:spPr>
        <p:txBody>
          <a:bodyPr/>
          <a:lstStyle/>
          <a:p>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Quelle est l'approche utilisée </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pour </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atteindre les </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objectifs et les </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résultats </a:t>
            </a:r>
            <a:r>
              <a:rPr kumimoji="0" lang="en-US"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a:t>
            </a:r>
            <a:endParaRPr lang="en-US" sz="4000" b="1" dirty="0"/>
          </a:p>
        </p:txBody>
      </p:sp>
    </p:spTree>
    <p:extLst>
      <p:ext uri="{BB962C8B-B14F-4D97-AF65-F5344CB8AC3E}">
        <p14:creationId xmlns:p14="http://schemas.microsoft.com/office/powerpoint/2010/main" val="1607554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BBE9-7A62-2A5C-E5D0-CEB458DA6F68}"/>
              </a:ext>
            </a:extLst>
          </p:cNvPr>
          <p:cNvSpPr>
            <a:spLocks noGrp="1"/>
          </p:cNvSpPr>
          <p:nvPr>
            <p:ph type="title"/>
          </p:nvPr>
        </p:nvSpPr>
        <p:spPr>
          <a:xfrm>
            <a:off x="448041" y="1156442"/>
            <a:ext cx="8229600" cy="775876"/>
          </a:xfrm>
        </p:spPr>
        <p:txBody>
          <a:bodyPr/>
          <a:lstStyle/>
          <a:p>
            <a:r>
              <a:rPr lang="fr-FR" sz="2400" dirty="0">
                <a:latin typeface="Gill Sans MT" panose="020B0502020104020203" pitchFamily="34" charset="0"/>
              </a:rPr>
              <a:t>Approche </a:t>
            </a:r>
            <a:r>
              <a:rPr lang="fr-FR" sz="2400" dirty="0" err="1">
                <a:latin typeface="Gill Sans MT" panose="020B0502020104020203" pitchFamily="34" charset="0"/>
              </a:rPr>
              <a:t>du développement des </a:t>
            </a:r>
            <a:r>
              <a:rPr lang="fr-FR" sz="2400" dirty="0">
                <a:latin typeface="Gill Sans MT" panose="020B0502020104020203" pitchFamily="34" charset="0"/>
              </a:rPr>
              <a:t>systèmes de </a:t>
            </a:r>
            <a:r>
              <a:rPr lang="fr-FR" sz="2400" dirty="0" err="1">
                <a:latin typeface="Gill Sans MT" panose="020B0502020104020203" pitchFamily="34" charset="0"/>
              </a:rPr>
              <a:t>marché </a:t>
            </a:r>
            <a:endParaRPr lang="en-US" sz="2400" dirty="0">
              <a:latin typeface="Gill Sans MT" panose="020B0502020104020203" pitchFamily="34" charset="0"/>
            </a:endParaRPr>
          </a:p>
        </p:txBody>
      </p:sp>
      <p:sp>
        <p:nvSpPr>
          <p:cNvPr id="3" name="Text Placeholder 2">
            <a:extLst>
              <a:ext uri="{FF2B5EF4-FFF2-40B4-BE49-F238E27FC236}">
                <a16:creationId xmlns:a16="http://schemas.microsoft.com/office/drawing/2014/main" id="{74E6A2B2-98E5-A2E1-133D-4D4A918BE236}"/>
              </a:ext>
            </a:extLst>
          </p:cNvPr>
          <p:cNvSpPr>
            <a:spLocks noGrp="1"/>
          </p:cNvSpPr>
          <p:nvPr>
            <p:ph type="body" sz="quarter" idx="10"/>
          </p:nvPr>
        </p:nvSpPr>
        <p:spPr>
          <a:xfrm>
            <a:off x="512334" y="2270611"/>
            <a:ext cx="8101013" cy="3769773"/>
          </a:xfrm>
        </p:spPr>
        <p:txBody>
          <a:bodyPr/>
          <a:lstStyle/>
          <a:p>
            <a:pPr marL="28575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solidFill>
                <a:effectLst/>
                <a:uLnTx/>
                <a:uFillTx/>
                <a:latin typeface="Gill Sans MT" panose="020B0502020104020203" pitchFamily="34" charset="0"/>
                <a:cs typeface="+mn-cs"/>
              </a:rPr>
              <a:t>Définition </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cs typeface="+mn-cs"/>
              </a:rPr>
              <a:t>: approche visant à développer les systèmes de marché afin qu'ils fonctionnent de manière plus efficace, durable et bénéfique pour les pauvres, en renforçant leurs capacités et en leur offrant des opportunités d'améliorer leurs conditions de vie. </a:t>
            </a:r>
            <a:r>
              <a:rPr lang="en-US" sz="2000" b="1" i="1" dirty="0">
                <a:solidFill>
                  <a:prstClr val="black"/>
                </a:solidFill>
                <a:highlight>
                  <a:srgbClr val="FFFF00"/>
                </a:highlight>
                <a:latin typeface="Gill Sans MT" panose="020B0502020104020203" pitchFamily="34" charset="0"/>
                <a:cs typeface="+mn-cs"/>
              </a:rPr>
              <a:t>Pour ce faire, nous travaillons principalement avec et par l'intermédiaire d'acteurs du secteur privé.</a:t>
            </a:r>
            <a:endParaRPr kumimoji="0" lang="en-US" sz="2000" b="1" i="1" u="none" strike="noStrike" kern="1200" cap="none" spc="0" normalizeH="0" baseline="0" noProof="0" dirty="0">
              <a:ln>
                <a:noFill/>
              </a:ln>
              <a:solidFill>
                <a:prstClr val="black"/>
              </a:solidFill>
              <a:effectLst/>
              <a:highlight>
                <a:srgbClr val="FFFF00"/>
              </a:highlight>
              <a:uLnTx/>
              <a:uFillTx/>
              <a:latin typeface="Gill Sans MT" panose="020B0502020104020203" pitchFamily="34" charset="0"/>
              <a:cs typeface="+mn-cs"/>
            </a:endParaRPr>
          </a:p>
          <a:p>
            <a:pPr marL="57150" marR="0" lvl="0" indent="0" algn="just" defTabSz="914400" rtl="0" eaLnBrk="1" fontAlgn="auto" latinLnBrk="0" hangingPunct="1">
              <a:lnSpc>
                <a:spcPct val="90000"/>
              </a:lnSpc>
              <a:spcBef>
                <a:spcPts val="0"/>
              </a:spcBef>
              <a:spcAft>
                <a:spcPts val="6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cs typeface="+mn-cs"/>
            </a:endParaRPr>
          </a:p>
          <a:p>
            <a:endParaRPr lang="en-US" sz="2000" dirty="0"/>
          </a:p>
        </p:txBody>
      </p:sp>
    </p:spTree>
    <p:extLst>
      <p:ext uri="{BB962C8B-B14F-4D97-AF65-F5344CB8AC3E}">
        <p14:creationId xmlns:p14="http://schemas.microsoft.com/office/powerpoint/2010/main" val="2982037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01DA1BC-BA88-4999-8AB3-83AE3C067096}"/>
              </a:ext>
            </a:extLst>
          </p:cNvPr>
          <p:cNvSpPr/>
          <p:nvPr/>
        </p:nvSpPr>
        <p:spPr>
          <a:xfrm>
            <a:off x="2572042" y="1603079"/>
            <a:ext cx="2335040" cy="2127807"/>
          </a:xfrm>
          <a:prstGeom prst="ellipse">
            <a:avLst/>
          </a:prstGeom>
          <a:solidFill>
            <a:srgbClr val="01B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ill Sans MT" panose="020B0502020104020203" pitchFamily="34" charset="0"/>
              </a:rPr>
              <a:t>Acteurs directs du marché</a:t>
            </a:r>
          </a:p>
        </p:txBody>
      </p:sp>
      <p:sp>
        <p:nvSpPr>
          <p:cNvPr id="3" name="Oval 2">
            <a:extLst>
              <a:ext uri="{FF2B5EF4-FFF2-40B4-BE49-F238E27FC236}">
                <a16:creationId xmlns:a16="http://schemas.microsoft.com/office/drawing/2014/main" id="{AB6893FE-7992-446F-8A2E-52A08532CFAC}"/>
              </a:ext>
            </a:extLst>
          </p:cNvPr>
          <p:cNvSpPr/>
          <p:nvPr/>
        </p:nvSpPr>
        <p:spPr>
          <a:xfrm>
            <a:off x="4572000" y="2772965"/>
            <a:ext cx="2206385" cy="2127807"/>
          </a:xfrm>
          <a:prstGeom prst="ellipse">
            <a:avLst/>
          </a:prstGeom>
          <a:solidFill>
            <a:srgbClr val="EC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ill Sans MT" panose="020B0502020104020203" pitchFamily="34" charset="0"/>
              </a:rPr>
              <a:t>Fournisseurs</a:t>
            </a:r>
          </a:p>
        </p:txBody>
      </p:sp>
      <p:sp>
        <p:nvSpPr>
          <p:cNvPr id="4" name="Oval 3">
            <a:extLst>
              <a:ext uri="{FF2B5EF4-FFF2-40B4-BE49-F238E27FC236}">
                <a16:creationId xmlns:a16="http://schemas.microsoft.com/office/drawing/2014/main" id="{0C3EF440-D748-4356-820A-E9EF258CD607}"/>
              </a:ext>
            </a:extLst>
          </p:cNvPr>
          <p:cNvSpPr/>
          <p:nvPr/>
        </p:nvSpPr>
        <p:spPr>
          <a:xfrm>
            <a:off x="2513341" y="3730886"/>
            <a:ext cx="2260352" cy="2127807"/>
          </a:xfrm>
          <a:prstGeom prst="ellipse">
            <a:avLst/>
          </a:prstGeom>
          <a:solidFill>
            <a:srgbClr val="2F5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ill Sans MT" panose="020B0502020104020203" pitchFamily="34" charset="0"/>
              </a:rPr>
              <a:t>Environnement des entreprises</a:t>
            </a:r>
          </a:p>
        </p:txBody>
      </p:sp>
      <p:cxnSp>
        <p:nvCxnSpPr>
          <p:cNvPr id="6" name="Straight Connector 5">
            <a:extLst>
              <a:ext uri="{FF2B5EF4-FFF2-40B4-BE49-F238E27FC236}">
                <a16:creationId xmlns:a16="http://schemas.microsoft.com/office/drawing/2014/main" id="{F7EB7C78-E2AF-4FF2-9004-524B161C4797}"/>
              </a:ext>
            </a:extLst>
          </p:cNvPr>
          <p:cNvCxnSpPr>
            <a:cxnSpLocks/>
          </p:cNvCxnSpPr>
          <p:nvPr/>
        </p:nvCxnSpPr>
        <p:spPr>
          <a:xfrm flipH="1" flipV="1">
            <a:off x="377190" y="2061724"/>
            <a:ext cx="2096314" cy="25945"/>
          </a:xfrm>
          <a:prstGeom prst="line">
            <a:avLst/>
          </a:prstGeom>
          <a:ln w="6350">
            <a:solidFill>
              <a:srgbClr val="2F5689"/>
            </a:solidFill>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A5D9ECD7-2E09-49AB-8506-85C1F25D0121}"/>
              </a:ext>
            </a:extLst>
          </p:cNvPr>
          <p:cNvSpPr txBox="1"/>
          <p:nvPr/>
        </p:nvSpPr>
        <p:spPr>
          <a:xfrm>
            <a:off x="310698" y="1800547"/>
            <a:ext cx="924674" cy="323636"/>
          </a:xfrm>
          <a:prstGeom prst="rect">
            <a:avLst/>
          </a:prstGeom>
          <a:noFill/>
        </p:spPr>
        <p:txBody>
          <a:bodyPr wrap="none" rtlCol="0">
            <a:noAutofit/>
          </a:bodyPr>
          <a:lstStyle/>
          <a:p>
            <a:pPr algn="l"/>
            <a:r>
              <a:rPr lang="en-US" sz="1200" dirty="0">
                <a:latin typeface="Gill Sans MT" panose="020B0502020104020203" pitchFamily="34" charset="0"/>
              </a:rPr>
              <a:t>Producteurs</a:t>
            </a:r>
          </a:p>
        </p:txBody>
      </p:sp>
      <p:sp>
        <p:nvSpPr>
          <p:cNvPr id="16" name="TextBox 15">
            <a:extLst>
              <a:ext uri="{FF2B5EF4-FFF2-40B4-BE49-F238E27FC236}">
                <a16:creationId xmlns:a16="http://schemas.microsoft.com/office/drawing/2014/main" id="{57A6EAA4-79BC-42A3-854B-2B6D6017EDB9}"/>
              </a:ext>
            </a:extLst>
          </p:cNvPr>
          <p:cNvSpPr txBox="1"/>
          <p:nvPr/>
        </p:nvSpPr>
        <p:spPr>
          <a:xfrm>
            <a:off x="310699" y="2249042"/>
            <a:ext cx="924674" cy="323636"/>
          </a:xfrm>
          <a:prstGeom prst="rect">
            <a:avLst/>
          </a:prstGeom>
          <a:noFill/>
        </p:spPr>
        <p:txBody>
          <a:bodyPr wrap="none" rtlCol="0">
            <a:noAutofit/>
          </a:bodyPr>
          <a:lstStyle/>
          <a:p>
            <a:pPr algn="l"/>
            <a:r>
              <a:rPr lang="en-US" sz="1200" dirty="0">
                <a:latin typeface="Gill Sans MT" panose="020B0502020104020203" pitchFamily="34" charset="0"/>
              </a:rPr>
              <a:t>Acheteurs</a:t>
            </a:r>
          </a:p>
        </p:txBody>
      </p:sp>
      <p:sp>
        <p:nvSpPr>
          <p:cNvPr id="17" name="TextBox 16">
            <a:extLst>
              <a:ext uri="{FF2B5EF4-FFF2-40B4-BE49-F238E27FC236}">
                <a16:creationId xmlns:a16="http://schemas.microsoft.com/office/drawing/2014/main" id="{FB2911E8-899B-4648-B52E-5035D8C9641B}"/>
              </a:ext>
            </a:extLst>
          </p:cNvPr>
          <p:cNvSpPr txBox="1"/>
          <p:nvPr/>
        </p:nvSpPr>
        <p:spPr>
          <a:xfrm>
            <a:off x="227282" y="4075290"/>
            <a:ext cx="924674" cy="308451"/>
          </a:xfrm>
          <a:prstGeom prst="rect">
            <a:avLst/>
          </a:prstGeom>
          <a:noFill/>
        </p:spPr>
        <p:txBody>
          <a:bodyPr wrap="none" rtlCol="0">
            <a:noAutofit/>
          </a:bodyPr>
          <a:lstStyle/>
          <a:p>
            <a:pPr algn="l"/>
            <a:r>
              <a:rPr lang="en-US" sz="1200" dirty="0">
                <a:latin typeface="Gill Sans MT" panose="020B0502020104020203" pitchFamily="34" charset="0"/>
              </a:rPr>
              <a:t>Gouvernement</a:t>
            </a:r>
          </a:p>
        </p:txBody>
      </p:sp>
      <p:cxnSp>
        <p:nvCxnSpPr>
          <p:cNvPr id="23" name="Straight Connector 22">
            <a:extLst>
              <a:ext uri="{FF2B5EF4-FFF2-40B4-BE49-F238E27FC236}">
                <a16:creationId xmlns:a16="http://schemas.microsoft.com/office/drawing/2014/main" id="{70DE1C0F-B8AE-4974-86DC-A6C59B740E0A}"/>
              </a:ext>
            </a:extLst>
          </p:cNvPr>
          <p:cNvCxnSpPr>
            <a:cxnSpLocks/>
          </p:cNvCxnSpPr>
          <p:nvPr/>
        </p:nvCxnSpPr>
        <p:spPr>
          <a:xfrm flipH="1" flipV="1">
            <a:off x="6848203" y="4008080"/>
            <a:ext cx="2044057" cy="15819"/>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036D7664-FC1B-4C9F-8113-68C14550500F}"/>
              </a:ext>
            </a:extLst>
          </p:cNvPr>
          <p:cNvCxnSpPr>
            <a:cxnSpLocks/>
          </p:cNvCxnSpPr>
          <p:nvPr/>
        </p:nvCxnSpPr>
        <p:spPr>
          <a:xfrm flipH="1">
            <a:off x="282388" y="4360806"/>
            <a:ext cx="2161135" cy="1"/>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28" name="Straight Connector 27">
            <a:extLst>
              <a:ext uri="{FF2B5EF4-FFF2-40B4-BE49-F238E27FC236}">
                <a16:creationId xmlns:a16="http://schemas.microsoft.com/office/drawing/2014/main" id="{0D174E7E-C7EE-4C10-BAE6-1E0CABA94592}"/>
              </a:ext>
            </a:extLst>
          </p:cNvPr>
          <p:cNvCxnSpPr>
            <a:cxnSpLocks/>
          </p:cNvCxnSpPr>
          <p:nvPr/>
        </p:nvCxnSpPr>
        <p:spPr>
          <a:xfrm flipH="1">
            <a:off x="282388" y="4733817"/>
            <a:ext cx="2110208" cy="0"/>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29" name="Straight Connector 28">
            <a:extLst>
              <a:ext uri="{FF2B5EF4-FFF2-40B4-BE49-F238E27FC236}">
                <a16:creationId xmlns:a16="http://schemas.microsoft.com/office/drawing/2014/main" id="{326A1B44-E886-482A-9854-6496B84059AC}"/>
              </a:ext>
            </a:extLst>
          </p:cNvPr>
          <p:cNvCxnSpPr>
            <a:cxnSpLocks/>
          </p:cNvCxnSpPr>
          <p:nvPr/>
        </p:nvCxnSpPr>
        <p:spPr>
          <a:xfrm flipH="1">
            <a:off x="282387" y="5125519"/>
            <a:ext cx="2110210" cy="0"/>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sp>
        <p:nvSpPr>
          <p:cNvPr id="39" name="TextBox 38">
            <a:extLst>
              <a:ext uri="{FF2B5EF4-FFF2-40B4-BE49-F238E27FC236}">
                <a16:creationId xmlns:a16="http://schemas.microsoft.com/office/drawing/2014/main" id="{425077F0-E78C-4A7A-8259-0500F8B995A2}"/>
              </a:ext>
            </a:extLst>
          </p:cNvPr>
          <p:cNvSpPr txBox="1"/>
          <p:nvPr/>
        </p:nvSpPr>
        <p:spPr>
          <a:xfrm>
            <a:off x="7245594" y="2761513"/>
            <a:ext cx="1249274" cy="515188"/>
          </a:xfrm>
          <a:prstGeom prst="rect">
            <a:avLst/>
          </a:prstGeom>
          <a:noFill/>
        </p:spPr>
        <p:txBody>
          <a:bodyPr wrap="none" rtlCol="0">
            <a:noAutofit/>
          </a:bodyPr>
          <a:lstStyle/>
          <a:p>
            <a:pPr algn="ctr"/>
            <a:r>
              <a:rPr lang="en-US" sz="1200" dirty="0">
                <a:latin typeface="Gill Sans MT" panose="020B0502020104020203" pitchFamily="34" charset="0"/>
              </a:rPr>
              <a:t>Producteurs d'intrants et d'aliments pour animaux</a:t>
            </a:r>
          </a:p>
          <a:p>
            <a:pPr algn="ctr"/>
            <a:r>
              <a:rPr lang="en-US" sz="1200" dirty="0">
                <a:latin typeface="Gill Sans MT" panose="020B0502020104020203" pitchFamily="34" charset="0"/>
              </a:rPr>
              <a:t> pour les animaux</a:t>
            </a:r>
          </a:p>
        </p:txBody>
      </p:sp>
      <p:sp>
        <p:nvSpPr>
          <p:cNvPr id="40" name="TextBox 39">
            <a:extLst>
              <a:ext uri="{FF2B5EF4-FFF2-40B4-BE49-F238E27FC236}">
                <a16:creationId xmlns:a16="http://schemas.microsoft.com/office/drawing/2014/main" id="{027744B1-1550-4A1F-9704-9BF6636ECECF}"/>
              </a:ext>
            </a:extLst>
          </p:cNvPr>
          <p:cNvSpPr txBox="1"/>
          <p:nvPr/>
        </p:nvSpPr>
        <p:spPr>
          <a:xfrm>
            <a:off x="7582430" y="3388210"/>
            <a:ext cx="1019771" cy="515185"/>
          </a:xfrm>
          <a:prstGeom prst="rect">
            <a:avLst/>
          </a:prstGeom>
          <a:noFill/>
        </p:spPr>
        <p:txBody>
          <a:bodyPr wrap="none" rtlCol="0">
            <a:noAutofit/>
          </a:bodyPr>
          <a:lstStyle/>
          <a:p>
            <a:pPr algn="ctr"/>
            <a:r>
              <a:rPr lang="en-US" sz="1200" dirty="0">
                <a:latin typeface="Gill Sans MT" panose="020B0502020104020203" pitchFamily="34" charset="0"/>
              </a:rPr>
              <a:t>Fournisseurs d'équipements</a:t>
            </a:r>
          </a:p>
        </p:txBody>
      </p:sp>
      <p:sp>
        <p:nvSpPr>
          <p:cNvPr id="41" name="TextBox 40">
            <a:extLst>
              <a:ext uri="{FF2B5EF4-FFF2-40B4-BE49-F238E27FC236}">
                <a16:creationId xmlns:a16="http://schemas.microsoft.com/office/drawing/2014/main" id="{B88D5CDB-860C-4E77-A2FF-5DE417632998}"/>
              </a:ext>
            </a:extLst>
          </p:cNvPr>
          <p:cNvSpPr txBox="1"/>
          <p:nvPr/>
        </p:nvSpPr>
        <p:spPr>
          <a:xfrm>
            <a:off x="7444004" y="3751654"/>
            <a:ext cx="924674" cy="323636"/>
          </a:xfrm>
          <a:prstGeom prst="rect">
            <a:avLst/>
          </a:prstGeom>
          <a:noFill/>
        </p:spPr>
        <p:txBody>
          <a:bodyPr wrap="none" rtlCol="0">
            <a:noAutofit/>
          </a:bodyPr>
          <a:lstStyle/>
          <a:p>
            <a:pPr algn="l"/>
            <a:r>
              <a:rPr lang="en-US" sz="1200" dirty="0">
                <a:latin typeface="Gill Sans MT" panose="020B0502020104020203" pitchFamily="34" charset="0"/>
              </a:rPr>
              <a:t>Prestataires de services</a:t>
            </a:r>
          </a:p>
        </p:txBody>
      </p:sp>
      <p:cxnSp>
        <p:nvCxnSpPr>
          <p:cNvPr id="42" name="Straight Connector 41">
            <a:extLst>
              <a:ext uri="{FF2B5EF4-FFF2-40B4-BE49-F238E27FC236}">
                <a16:creationId xmlns:a16="http://schemas.microsoft.com/office/drawing/2014/main" id="{1A2F8250-01EA-4C7B-AD6B-A6AFA0E26FC3}"/>
              </a:ext>
            </a:extLst>
          </p:cNvPr>
          <p:cNvCxnSpPr>
            <a:cxnSpLocks/>
          </p:cNvCxnSpPr>
          <p:nvPr/>
        </p:nvCxnSpPr>
        <p:spPr>
          <a:xfrm flipH="1" flipV="1">
            <a:off x="6686550" y="4393000"/>
            <a:ext cx="2175063" cy="26459"/>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sp>
        <p:nvSpPr>
          <p:cNvPr id="43" name="TextBox 42">
            <a:extLst>
              <a:ext uri="{FF2B5EF4-FFF2-40B4-BE49-F238E27FC236}">
                <a16:creationId xmlns:a16="http://schemas.microsoft.com/office/drawing/2014/main" id="{C75632DB-D03C-469C-B2FE-738835C1B3C7}"/>
              </a:ext>
            </a:extLst>
          </p:cNvPr>
          <p:cNvSpPr txBox="1"/>
          <p:nvPr/>
        </p:nvSpPr>
        <p:spPr>
          <a:xfrm>
            <a:off x="7606304" y="4086495"/>
            <a:ext cx="762374" cy="323636"/>
          </a:xfrm>
          <a:prstGeom prst="rect">
            <a:avLst/>
          </a:prstGeom>
          <a:noFill/>
        </p:spPr>
        <p:txBody>
          <a:bodyPr wrap="none" rtlCol="0">
            <a:noAutofit/>
          </a:bodyPr>
          <a:lstStyle/>
          <a:p>
            <a:pPr algn="l"/>
            <a:r>
              <a:rPr lang="en-US" sz="1200" dirty="0">
                <a:latin typeface="Gill Sans MT" panose="020B0502020104020203" pitchFamily="34" charset="0"/>
              </a:rPr>
              <a:t>Banques</a:t>
            </a:r>
          </a:p>
        </p:txBody>
      </p:sp>
      <p:sp>
        <p:nvSpPr>
          <p:cNvPr id="48" name="TextBox 47">
            <a:extLst>
              <a:ext uri="{FF2B5EF4-FFF2-40B4-BE49-F238E27FC236}">
                <a16:creationId xmlns:a16="http://schemas.microsoft.com/office/drawing/2014/main" id="{3BC45E05-7F36-498D-AD97-A31B8E9A4DD9}"/>
              </a:ext>
            </a:extLst>
          </p:cNvPr>
          <p:cNvSpPr txBox="1"/>
          <p:nvPr/>
        </p:nvSpPr>
        <p:spPr>
          <a:xfrm>
            <a:off x="310699" y="2684257"/>
            <a:ext cx="924674" cy="323636"/>
          </a:xfrm>
          <a:prstGeom prst="rect">
            <a:avLst/>
          </a:prstGeom>
          <a:noFill/>
        </p:spPr>
        <p:txBody>
          <a:bodyPr wrap="none" rtlCol="0">
            <a:noAutofit/>
          </a:bodyPr>
          <a:lstStyle/>
          <a:p>
            <a:pPr algn="l"/>
            <a:r>
              <a:rPr lang="en-US" sz="1200" dirty="0">
                <a:latin typeface="Gill Sans MT" panose="020B0502020104020203" pitchFamily="34" charset="0"/>
              </a:rPr>
              <a:t>Consommateurs</a:t>
            </a:r>
          </a:p>
        </p:txBody>
      </p:sp>
      <p:sp>
        <p:nvSpPr>
          <p:cNvPr id="49" name="TextBox 48">
            <a:extLst>
              <a:ext uri="{FF2B5EF4-FFF2-40B4-BE49-F238E27FC236}">
                <a16:creationId xmlns:a16="http://schemas.microsoft.com/office/drawing/2014/main" id="{4E12F1E7-D0E0-4145-AC85-C071CEB9BD12}"/>
              </a:ext>
            </a:extLst>
          </p:cNvPr>
          <p:cNvSpPr txBox="1"/>
          <p:nvPr/>
        </p:nvSpPr>
        <p:spPr>
          <a:xfrm>
            <a:off x="212569" y="4830156"/>
            <a:ext cx="1629294" cy="454599"/>
          </a:xfrm>
          <a:prstGeom prst="rect">
            <a:avLst/>
          </a:prstGeom>
          <a:noFill/>
        </p:spPr>
        <p:txBody>
          <a:bodyPr wrap="none" rtlCol="0">
            <a:noAutofit/>
          </a:bodyPr>
          <a:lstStyle/>
          <a:p>
            <a:r>
              <a:rPr lang="en-US" sz="1200" dirty="0">
                <a:latin typeface="Gill Sans MT" panose="020B0502020104020203" pitchFamily="34" charset="0"/>
              </a:rPr>
              <a:t>Associations professionnelles</a:t>
            </a:r>
          </a:p>
        </p:txBody>
      </p:sp>
      <p:sp>
        <p:nvSpPr>
          <p:cNvPr id="50" name="TextBox 49">
            <a:extLst>
              <a:ext uri="{FF2B5EF4-FFF2-40B4-BE49-F238E27FC236}">
                <a16:creationId xmlns:a16="http://schemas.microsoft.com/office/drawing/2014/main" id="{1465F459-33BF-4B3D-97FF-95D938BFFB94}"/>
              </a:ext>
            </a:extLst>
          </p:cNvPr>
          <p:cNvSpPr txBox="1"/>
          <p:nvPr/>
        </p:nvSpPr>
        <p:spPr>
          <a:xfrm>
            <a:off x="227282" y="4458352"/>
            <a:ext cx="924674" cy="323636"/>
          </a:xfrm>
          <a:prstGeom prst="rect">
            <a:avLst/>
          </a:prstGeom>
          <a:noFill/>
        </p:spPr>
        <p:txBody>
          <a:bodyPr wrap="none" rtlCol="0">
            <a:noAutofit/>
          </a:bodyPr>
          <a:lstStyle/>
          <a:p>
            <a:pPr algn="l"/>
            <a:r>
              <a:rPr lang="en-US" sz="1200" dirty="0">
                <a:latin typeface="Gill Sans MT" panose="020B0502020104020203" pitchFamily="34" charset="0"/>
              </a:rPr>
              <a:t>L'infrastructure</a:t>
            </a:r>
          </a:p>
        </p:txBody>
      </p:sp>
      <p:cxnSp>
        <p:nvCxnSpPr>
          <p:cNvPr id="27" name="Straight Connector 26">
            <a:extLst>
              <a:ext uri="{FF2B5EF4-FFF2-40B4-BE49-F238E27FC236}">
                <a16:creationId xmlns:a16="http://schemas.microsoft.com/office/drawing/2014/main" id="{48A4CEB3-6B9D-4EDC-88F9-BD394C44EC68}"/>
              </a:ext>
            </a:extLst>
          </p:cNvPr>
          <p:cNvCxnSpPr>
            <a:cxnSpLocks/>
          </p:cNvCxnSpPr>
          <p:nvPr/>
        </p:nvCxnSpPr>
        <p:spPr>
          <a:xfrm flipH="1" flipV="1">
            <a:off x="377191" y="2525022"/>
            <a:ext cx="2015405" cy="19486"/>
          </a:xfrm>
          <a:prstGeom prst="line">
            <a:avLst/>
          </a:prstGeom>
          <a:ln w="6350">
            <a:solidFill>
              <a:srgbClr val="2F5689"/>
            </a:solidFill>
          </a:ln>
        </p:spPr>
        <p:style>
          <a:lnRef idx="2">
            <a:schemeClr val="dk1"/>
          </a:lnRef>
          <a:fillRef idx="0">
            <a:schemeClr val="dk1"/>
          </a:fillRef>
          <a:effectRef idx="1">
            <a:schemeClr val="dk1"/>
          </a:effectRef>
          <a:fontRef idx="minor">
            <a:schemeClr val="tx1"/>
          </a:fontRef>
        </p:style>
      </p:cxnSp>
      <p:cxnSp>
        <p:nvCxnSpPr>
          <p:cNvPr id="30" name="Straight Connector 29">
            <a:extLst>
              <a:ext uri="{FF2B5EF4-FFF2-40B4-BE49-F238E27FC236}">
                <a16:creationId xmlns:a16="http://schemas.microsoft.com/office/drawing/2014/main" id="{0A93CD47-86B5-4642-9A8F-A7178F851F24}"/>
              </a:ext>
            </a:extLst>
          </p:cNvPr>
          <p:cNvCxnSpPr>
            <a:cxnSpLocks/>
          </p:cNvCxnSpPr>
          <p:nvPr/>
        </p:nvCxnSpPr>
        <p:spPr>
          <a:xfrm flipH="1" flipV="1">
            <a:off x="392084" y="2964379"/>
            <a:ext cx="1984754" cy="17654"/>
          </a:xfrm>
          <a:prstGeom prst="line">
            <a:avLst/>
          </a:prstGeom>
          <a:ln w="6350">
            <a:solidFill>
              <a:srgbClr val="2F5689"/>
            </a:solidFill>
          </a:ln>
        </p:spPr>
        <p:style>
          <a:lnRef idx="2">
            <a:schemeClr val="dk1"/>
          </a:lnRef>
          <a:fillRef idx="0">
            <a:schemeClr val="dk1"/>
          </a:fillRef>
          <a:effectRef idx="1">
            <a:schemeClr val="dk1"/>
          </a:effectRef>
          <a:fontRef idx="minor">
            <a:schemeClr val="tx1"/>
          </a:fontRef>
        </p:style>
      </p:cxnSp>
      <p:cxnSp>
        <p:nvCxnSpPr>
          <p:cNvPr id="31" name="Straight Connector 30">
            <a:extLst>
              <a:ext uri="{FF2B5EF4-FFF2-40B4-BE49-F238E27FC236}">
                <a16:creationId xmlns:a16="http://schemas.microsoft.com/office/drawing/2014/main" id="{62299465-19D5-4273-84A5-AE5D670E4D1F}"/>
              </a:ext>
            </a:extLst>
          </p:cNvPr>
          <p:cNvCxnSpPr>
            <a:cxnSpLocks/>
          </p:cNvCxnSpPr>
          <p:nvPr/>
        </p:nvCxnSpPr>
        <p:spPr>
          <a:xfrm flipH="1" flipV="1">
            <a:off x="6686550" y="3189425"/>
            <a:ext cx="2205710" cy="35138"/>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43255509-CC93-4E2A-901E-20EF35D8F2F1}"/>
              </a:ext>
            </a:extLst>
          </p:cNvPr>
          <p:cNvCxnSpPr>
            <a:cxnSpLocks/>
          </p:cNvCxnSpPr>
          <p:nvPr/>
        </p:nvCxnSpPr>
        <p:spPr>
          <a:xfrm flipH="1" flipV="1">
            <a:off x="6848203" y="3611782"/>
            <a:ext cx="2116276" cy="27196"/>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sp>
        <p:nvSpPr>
          <p:cNvPr id="35" name="TextBox 34">
            <a:extLst>
              <a:ext uri="{FF2B5EF4-FFF2-40B4-BE49-F238E27FC236}">
                <a16:creationId xmlns:a16="http://schemas.microsoft.com/office/drawing/2014/main" id="{E68D1697-04BB-4B98-B350-7B9DEF0FD1A5}"/>
              </a:ext>
            </a:extLst>
          </p:cNvPr>
          <p:cNvSpPr txBox="1"/>
          <p:nvPr/>
        </p:nvSpPr>
        <p:spPr>
          <a:xfrm>
            <a:off x="2767287" y="999308"/>
            <a:ext cx="3609426" cy="423805"/>
          </a:xfrm>
          <a:prstGeom prst="rect">
            <a:avLst/>
          </a:prstGeom>
          <a:noFill/>
        </p:spPr>
        <p:txBody>
          <a:bodyPr wrap="none" rtlCol="0">
            <a:noAutofit/>
          </a:bodyPr>
          <a:lstStyle/>
          <a:p>
            <a:pPr algn="l"/>
            <a:r>
              <a:rPr lang="en-US" sz="2400" b="1" dirty="0">
                <a:latin typeface="Gill Sans MT" panose="020B0502020104020203" pitchFamily="34" charset="0"/>
                <a:cs typeface="Calibri" panose="020F0502020204030204" pitchFamily="34" charset="0"/>
              </a:rPr>
              <a:t>Composition du système de marché </a:t>
            </a:r>
          </a:p>
        </p:txBody>
      </p:sp>
    </p:spTree>
    <p:extLst>
      <p:ext uri="{BB962C8B-B14F-4D97-AF65-F5344CB8AC3E}">
        <p14:creationId xmlns:p14="http://schemas.microsoft.com/office/powerpoint/2010/main" val="2540635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0B79-EAC7-270C-6238-A06CEF7DEDD4}"/>
              </a:ext>
            </a:extLst>
          </p:cNvPr>
          <p:cNvSpPr>
            <a:spLocks noGrp="1"/>
          </p:cNvSpPr>
          <p:nvPr>
            <p:ph type="title"/>
          </p:nvPr>
        </p:nvSpPr>
        <p:spPr>
          <a:xfrm>
            <a:off x="431415" y="1073313"/>
            <a:ext cx="8488141" cy="597049"/>
          </a:xfrm>
        </p:spPr>
        <p:txBody>
          <a:bodyPr/>
          <a:lstStyle/>
          <a:p>
            <a:r>
              <a:rPr lang="fr-FR" sz="2400" dirty="0"/>
              <a:t>Principes clés de l'approche</a:t>
            </a:r>
            <a:endParaRPr lang="en-US" sz="2400" dirty="0"/>
          </a:p>
        </p:txBody>
      </p:sp>
      <p:sp>
        <p:nvSpPr>
          <p:cNvPr id="3" name="Text Placeholder 2">
            <a:extLst>
              <a:ext uri="{FF2B5EF4-FFF2-40B4-BE49-F238E27FC236}">
                <a16:creationId xmlns:a16="http://schemas.microsoft.com/office/drawing/2014/main" id="{53188E62-EE16-B438-48BC-6A9CCD2C4250}"/>
              </a:ext>
            </a:extLst>
          </p:cNvPr>
          <p:cNvSpPr>
            <a:spLocks noGrp="1"/>
          </p:cNvSpPr>
          <p:nvPr>
            <p:ph type="body" sz="quarter" idx="10"/>
          </p:nvPr>
        </p:nvSpPr>
        <p:spPr>
          <a:xfrm>
            <a:off x="621088" y="1903615"/>
            <a:ext cx="8398221" cy="4254298"/>
          </a:xfrm>
        </p:spPr>
        <p:txBody>
          <a:bodyPr/>
          <a:lstStyle/>
          <a:p>
            <a:pPr marL="285750" indent="-285750">
              <a:buFont typeface="Arial" panose="020B0604020202020204" pitchFamily="34" charset="0"/>
              <a:buChar char="•"/>
            </a:pPr>
            <a:r>
              <a:rPr lang="fr-FR" sz="1600" b="0" i="0" u="none" strike="noStrike" dirty="0">
                <a:effectLst/>
                <a:latin typeface="Gill Sans MT" panose="020B0502020104020203" pitchFamily="34" charset="0"/>
              </a:rPr>
              <a:t>Travaille </a:t>
            </a:r>
            <a:r>
              <a:rPr lang="fr-FR" sz="1600" b="0" i="1" u="sng" strike="noStrike" dirty="0">
                <a:effectLst/>
                <a:latin typeface="Gill Sans MT" panose="020B0502020104020203" pitchFamily="34" charset="0"/>
              </a:rPr>
              <a:t>avec </a:t>
            </a:r>
            <a:r>
              <a:rPr lang="fr-FR" sz="1600" b="0" i="0" u="none" strike="noStrike" dirty="0">
                <a:effectLst/>
                <a:latin typeface="Gill Sans MT" panose="020B0502020104020203" pitchFamily="34" charset="0"/>
              </a:rPr>
              <a:t>et par l'intermédiaire des acteurs du marché, en particulier le </a:t>
            </a:r>
            <a:r>
              <a:rPr lang="fr-FR" sz="1600" b="1" i="0" u="none" strike="noStrike" dirty="0">
                <a:effectLst/>
                <a:latin typeface="Gill Sans MT" panose="020B0502020104020203" pitchFamily="34" charset="0"/>
              </a:rPr>
              <a:t>secteur privé</a:t>
            </a:r>
            <a:r>
              <a:rPr lang="fr-FR" sz="1600" b="0" i="0" u="none" strike="noStrike" dirty="0">
                <a:effectLst/>
                <a:latin typeface="Gill Sans MT" panose="020B0502020104020203" pitchFamily="34" charset="0"/>
              </a:rPr>
              <a:t>, mais aussi</a:t>
            </a:r>
          </a:p>
          <a:p>
            <a:endParaRPr lang="fr-FR" sz="900" b="0" i="0" u="none" strike="noStrike" dirty="0">
              <a:effectLst/>
              <a:latin typeface="Gill Sans MT" panose="020B0502020104020203" pitchFamily="34" charset="0"/>
            </a:endParaRPr>
          </a:p>
          <a:p>
            <a:pPr marL="285750" indent="-285750">
              <a:buFont typeface="Arial" panose="020B0604020202020204" pitchFamily="34" charset="0"/>
              <a:buChar char="•"/>
            </a:pPr>
            <a:r>
              <a:rPr lang="fr-FR" sz="1600" b="0" i="0" u="none" strike="noStrike" dirty="0">
                <a:effectLst/>
                <a:latin typeface="Gill Sans MT" panose="020B0502020104020203" pitchFamily="34" charset="0"/>
              </a:rPr>
              <a:t>L'accent est mis sur </a:t>
            </a:r>
            <a:r>
              <a:rPr lang="fr-FR" sz="1600" b="1" i="0" u="none" strike="noStrike" dirty="0">
                <a:effectLst/>
                <a:latin typeface="Gill Sans MT" panose="020B0502020104020203" pitchFamily="34" charset="0"/>
              </a:rPr>
              <a:t>les personnes démunies</a:t>
            </a:r>
            <a:r>
              <a:rPr lang="fr-FR" sz="1600" b="1" dirty="0">
                <a:latin typeface="Gill Sans MT" panose="020B0502020104020203" pitchFamily="34" charset="0"/>
              </a:rPr>
              <a:t>. </a:t>
            </a:r>
            <a:r>
              <a:rPr lang="fr-FR" sz="1600" dirty="0">
                <a:latin typeface="Gill Sans MT" panose="020B0502020104020203" pitchFamily="34" charset="0"/>
              </a:rPr>
              <a:t>Les bénéfices du support du projet doivent retomber équitablement sur les </a:t>
            </a:r>
            <a:r>
              <a:rPr lang="fr-FR" sz="1600" i="1" u="sng" dirty="0">
                <a:latin typeface="Gill Sans MT" panose="020B0502020104020203" pitchFamily="34" charset="0"/>
              </a:rPr>
              <a:t>pauvres</a:t>
            </a:r>
            <a:r>
              <a:rPr lang="fr-FR" sz="1600" dirty="0">
                <a:latin typeface="Gill Sans MT" panose="020B0502020104020203" pitchFamily="34" charset="0"/>
              </a:rPr>
              <a:t>. Dans le cas du PARE, il s'agit des </a:t>
            </a:r>
            <a:r>
              <a:rPr lang="fr-FR" sz="1600" i="1" u="sng" dirty="0">
                <a:latin typeface="Gill Sans MT" panose="020B0502020104020203" pitchFamily="34" charset="0"/>
              </a:rPr>
              <a:t>petits éleveurs</a:t>
            </a:r>
            <a:r>
              <a:rPr lang="fr-FR" sz="1600" dirty="0">
                <a:latin typeface="Gill Sans MT" panose="020B0502020104020203" pitchFamily="34" charset="0"/>
              </a:rPr>
              <a:t>, des </a:t>
            </a:r>
            <a:r>
              <a:rPr lang="fr-FR" sz="1600" i="1" u="sng" dirty="0">
                <a:latin typeface="Gill Sans MT" panose="020B0502020104020203" pitchFamily="34" charset="0"/>
              </a:rPr>
              <a:t>femmes </a:t>
            </a:r>
            <a:r>
              <a:rPr lang="fr-FR" sz="1600" dirty="0">
                <a:latin typeface="Gill Sans MT" panose="020B0502020104020203" pitchFamily="34" charset="0"/>
              </a:rPr>
              <a:t>et des </a:t>
            </a:r>
            <a:r>
              <a:rPr lang="fr-FR" sz="1600" i="1" u="sng" dirty="0">
                <a:latin typeface="Gill Sans MT" panose="020B0502020104020203" pitchFamily="34" charset="0"/>
              </a:rPr>
              <a:t>jeunes</a:t>
            </a:r>
            <a:r>
              <a:rPr lang="fr-FR" sz="1600" dirty="0">
                <a:latin typeface="Gill Sans MT" panose="020B0502020104020203" pitchFamily="34" charset="0"/>
              </a:rPr>
              <a:t>.  </a:t>
            </a:r>
          </a:p>
          <a:p>
            <a:endParaRPr lang="fr-FR" sz="1600" dirty="0">
              <a:latin typeface="Gill Sans MT" panose="020B0502020104020203" pitchFamily="34" charset="0"/>
            </a:endParaRPr>
          </a:p>
          <a:p>
            <a:pPr marL="742950" lvl="1" indent="-285750">
              <a:buFont typeface="Arial" panose="020B0604020202020204" pitchFamily="34" charset="0"/>
              <a:buChar char="•"/>
            </a:pPr>
            <a:r>
              <a:rPr lang="fr-FR" sz="1600" dirty="0">
                <a:latin typeface="Gill Sans MT" panose="020B0502020104020203" pitchFamily="34" charset="0"/>
              </a:rPr>
              <a:t>La croissance des entreprises est équilibrée par rapport à l'amélioration du système.  </a:t>
            </a:r>
          </a:p>
          <a:p>
            <a:pPr lvl="1"/>
            <a:endParaRPr lang="fr-FR" sz="1600" dirty="0">
              <a:latin typeface="Gill Sans MT" panose="020B0502020104020203" pitchFamily="34" charset="0"/>
            </a:endParaRPr>
          </a:p>
          <a:p>
            <a:pPr marL="285750" indent="-285750">
              <a:buFont typeface="Arial" panose="020B0604020202020204" pitchFamily="34" charset="0"/>
              <a:buChar char="•"/>
            </a:pPr>
            <a:r>
              <a:rPr lang="fr-FR" sz="1600" b="1" i="0" u="none" strike="noStrike" dirty="0">
                <a:effectLst/>
                <a:latin typeface="Gill Sans MT" panose="020B0502020104020203" pitchFamily="34" charset="0"/>
              </a:rPr>
              <a:t>Durabilité  </a:t>
            </a:r>
          </a:p>
          <a:p>
            <a:pPr marL="742950" lvl="1" indent="-285750" rtl="0" fontAlgn="base">
              <a:spcBef>
                <a:spcPts val="320"/>
              </a:spcBef>
              <a:spcAft>
                <a:spcPts val="0"/>
              </a:spcAft>
              <a:buFont typeface="Arial" panose="020B0604020202020204" pitchFamily="34" charset="0"/>
              <a:buChar char="•"/>
            </a:pPr>
            <a:r>
              <a:rPr lang="fr-FR" sz="1600" b="0" i="0" u="none" strike="noStrike" dirty="0">
                <a:effectLst/>
                <a:latin typeface="Gill Sans MT" panose="020B0502020104020203" pitchFamily="34" charset="0"/>
              </a:rPr>
              <a:t>l'activité [et le système] doit pouvoir se poursuivre après la </a:t>
            </a:r>
            <a:r>
              <a:rPr lang="fr-FR" sz="1600" dirty="0">
                <a:latin typeface="Gill Sans MT" panose="020B0502020104020203" pitchFamily="34" charset="0"/>
              </a:rPr>
              <a:t>fin du soutien de PARE.</a:t>
            </a:r>
            <a:r>
              <a:rPr lang="fr-FR" sz="1600" b="0" i="0" u="none" strike="noStrike" dirty="0">
                <a:effectLst/>
                <a:latin typeface="Gill Sans MT" panose="020B0502020104020203" pitchFamily="34" charset="0"/>
              </a:rPr>
              <a:t>  </a:t>
            </a:r>
          </a:p>
          <a:p>
            <a:pPr lvl="1" rtl="0" fontAlgn="base">
              <a:spcBef>
                <a:spcPts val="320"/>
              </a:spcBef>
              <a:spcAft>
                <a:spcPts val="0"/>
              </a:spcAft>
            </a:pPr>
            <a:endParaRPr lang="fr-FR" sz="1600" dirty="0">
              <a:latin typeface="Gill Sans MT" panose="020B0502020104020203" pitchFamily="34" charset="0"/>
            </a:endParaRPr>
          </a:p>
          <a:p>
            <a:pPr marL="285750" indent="-285750">
              <a:buFont typeface="Arial" panose="020B0604020202020204" pitchFamily="34" charset="0"/>
              <a:buChar char="•"/>
            </a:pPr>
            <a:r>
              <a:rPr lang="fr-FR" sz="1600" b="1" i="0" u="none" strike="noStrike" dirty="0">
                <a:effectLst/>
                <a:latin typeface="Gill Sans MT" panose="020B0502020104020203" pitchFamily="34" charset="0"/>
              </a:rPr>
              <a:t>Choix stratégique des partenaires</a:t>
            </a:r>
            <a:r>
              <a:rPr lang="fr-FR" sz="1600" i="0" u="none" strike="noStrike" dirty="0">
                <a:effectLst/>
                <a:latin typeface="Gill Sans MT" panose="020B0502020104020203" pitchFamily="34" charset="0"/>
              </a:rPr>
              <a:t>. Travaille avec les acteurs qui possèdent véritablement : </a:t>
            </a:r>
          </a:p>
          <a:p>
            <a:pPr marL="742950" lvl="1" indent="-285750">
              <a:buFont typeface="Arial" panose="020B0604020202020204" pitchFamily="34" charset="0"/>
              <a:buChar char="•"/>
            </a:pPr>
            <a:r>
              <a:rPr lang="fr-FR" sz="1600" b="1" dirty="0">
                <a:latin typeface="Gill Sans MT" panose="020B0502020104020203" pitchFamily="34" charset="0"/>
              </a:rPr>
              <a:t>la </a:t>
            </a:r>
            <a:r>
              <a:rPr lang="fr-FR" sz="1600" b="1" i="1" u="sng" dirty="0">
                <a:latin typeface="Gill Sans MT" panose="020B0502020104020203" pitchFamily="34" charset="0"/>
              </a:rPr>
              <a:t>volonté </a:t>
            </a:r>
            <a:r>
              <a:rPr lang="fr-FR" sz="1600" b="1" dirty="0">
                <a:latin typeface="Gill Sans MT" panose="020B0502020104020203" pitchFamily="34" charset="0"/>
              </a:rPr>
              <a:t>et la </a:t>
            </a:r>
            <a:r>
              <a:rPr lang="fr-FR" sz="1600" b="1" u="sng" dirty="0">
                <a:latin typeface="Gill Sans MT" panose="020B0502020104020203" pitchFamily="34" charset="0"/>
              </a:rPr>
              <a:t>capacité </a:t>
            </a:r>
            <a:r>
              <a:rPr lang="fr-FR" sz="1600" dirty="0">
                <a:latin typeface="Gill Sans MT" panose="020B0502020104020203" pitchFamily="34" charset="0"/>
              </a:rPr>
              <a:t>nécessaires pour améliorer le fonctionnement du secteur, et pas seulement la croissance de leurs entreprises. Nous travaillons avec des acteurs dont les modèles d'entreprise profitent clairement à d'autres acteurs du système.</a:t>
            </a:r>
            <a:endParaRPr lang="fr-FR" i="0" u="none" strike="noStrike" dirty="0">
              <a:solidFill>
                <a:srgbClr val="6C6463"/>
              </a:solidFill>
              <a:effectLst/>
              <a:latin typeface="Gill Sans" panose="020B0604020202020204"/>
            </a:endParaRPr>
          </a:p>
          <a:p>
            <a:pPr lvl="1"/>
            <a:endParaRPr lang="fr-FR" i="0" u="none" strike="noStrike" dirty="0">
              <a:solidFill>
                <a:srgbClr val="6C6463"/>
              </a:solidFill>
              <a:effectLst/>
              <a:latin typeface="Gill Sans" panose="020B0604020202020204"/>
            </a:endParaRPr>
          </a:p>
          <a:p>
            <a:pPr marL="742950" lvl="1" indent="-285750" algn="ctr">
              <a:buFont typeface="Arial" panose="020B0604020202020204" pitchFamily="34" charset="0"/>
              <a:buChar char="•"/>
            </a:pPr>
            <a:endParaRPr lang="fr-FR" b="0" i="0" u="none" strike="noStrike" dirty="0">
              <a:solidFill>
                <a:srgbClr val="6C6463"/>
              </a:solidFill>
              <a:effectLst/>
              <a:latin typeface="Arial" panose="020B0604020202020204" pitchFamily="34" charset="0"/>
            </a:endParaRP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3812124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0B79-EAC7-270C-6238-A06CEF7DEDD4}"/>
              </a:ext>
            </a:extLst>
          </p:cNvPr>
          <p:cNvSpPr>
            <a:spLocks noGrp="1"/>
          </p:cNvSpPr>
          <p:nvPr>
            <p:ph type="title"/>
          </p:nvPr>
        </p:nvSpPr>
        <p:spPr/>
        <p:txBody>
          <a:bodyPr/>
          <a:lstStyle/>
          <a:p>
            <a:r>
              <a:rPr lang="fr-FR" sz="2400" dirty="0"/>
              <a:t>Principes clés de l'</a:t>
            </a:r>
            <a:r>
              <a:rPr lang="fr-FR" sz="2400" dirty="0" err="1"/>
              <a:t>approche</a:t>
            </a:r>
            <a:endParaRPr lang="en-US" sz="2400" dirty="0"/>
          </a:p>
        </p:txBody>
      </p:sp>
      <p:sp>
        <p:nvSpPr>
          <p:cNvPr id="3" name="Text Placeholder 2">
            <a:extLst>
              <a:ext uri="{FF2B5EF4-FFF2-40B4-BE49-F238E27FC236}">
                <a16:creationId xmlns:a16="http://schemas.microsoft.com/office/drawing/2014/main" id="{53188E62-EE16-B438-48BC-6A9CCD2C4250}"/>
              </a:ext>
            </a:extLst>
          </p:cNvPr>
          <p:cNvSpPr>
            <a:spLocks noGrp="1"/>
          </p:cNvSpPr>
          <p:nvPr>
            <p:ph type="body" sz="quarter" idx="10"/>
          </p:nvPr>
        </p:nvSpPr>
        <p:spPr>
          <a:xfrm>
            <a:off x="612775" y="1753490"/>
            <a:ext cx="8398221" cy="4190109"/>
          </a:xfrm>
        </p:spPr>
        <p:txBody>
          <a:bodyPr/>
          <a:lstStyle/>
          <a:p>
            <a:pPr marL="285750" indent="-285750">
              <a:buFont typeface="Arial" panose="020B0604020202020204" pitchFamily="34" charset="0"/>
              <a:buChar char="•"/>
            </a:pPr>
            <a:r>
              <a:rPr lang="fr-FR" sz="1600" dirty="0">
                <a:latin typeface="Gill Sans MT" panose="020B0502020104020203" pitchFamily="34" charset="0"/>
              </a:rPr>
              <a:t>Le projet joue le rôle de </a:t>
            </a:r>
            <a:r>
              <a:rPr lang="fr-FR" sz="1600" b="1" dirty="0">
                <a:latin typeface="Gill Sans MT" panose="020B0502020104020203" pitchFamily="34" charset="0"/>
              </a:rPr>
              <a:t>facilitateur </a:t>
            </a:r>
            <a:r>
              <a:rPr lang="fr-FR" sz="1600" dirty="0">
                <a:latin typeface="Gill Sans MT" panose="020B0502020104020203" pitchFamily="34" charset="0"/>
              </a:rPr>
              <a:t>et non </a:t>
            </a:r>
            <a:r>
              <a:rPr lang="fr-FR" sz="1600" b="1" dirty="0">
                <a:latin typeface="Gill Sans MT" panose="020B0502020104020203" pitchFamily="34" charset="0"/>
              </a:rPr>
              <a:t>de bailleur de fonds. </a:t>
            </a:r>
            <a:r>
              <a:rPr lang="fr-FR" sz="1600" dirty="0">
                <a:latin typeface="Gill Sans MT" panose="020B0502020104020203" pitchFamily="34" charset="0"/>
              </a:rPr>
              <a:t>Cela signifie que : </a:t>
            </a:r>
          </a:p>
          <a:p>
            <a:pPr marL="742950" lvl="1" indent="-285750">
              <a:buFont typeface="Arial" panose="020B0604020202020204" pitchFamily="34" charset="0"/>
              <a:buChar char="•"/>
            </a:pPr>
            <a:r>
              <a:rPr lang="fr-FR" sz="1600" dirty="0">
                <a:latin typeface="Gill Sans MT" panose="020B0502020104020203" pitchFamily="34" charset="0"/>
              </a:rPr>
              <a:t>les acteurs sont des </a:t>
            </a:r>
            <a:r>
              <a:rPr lang="fr-FR" sz="1600" i="1" u="sng" dirty="0">
                <a:latin typeface="Gill Sans MT" panose="020B0502020104020203" pitchFamily="34" charset="0"/>
              </a:rPr>
              <a:t>partenaires </a:t>
            </a:r>
            <a:r>
              <a:rPr lang="fr-FR" sz="1600" dirty="0">
                <a:latin typeface="Gill Sans MT" panose="020B0502020104020203" pitchFamily="34" charset="0"/>
              </a:rPr>
              <a:t>et non </a:t>
            </a:r>
            <a:r>
              <a:rPr lang="fr-FR" sz="1600" i="1" u="sng" dirty="0">
                <a:latin typeface="Gill Sans MT" panose="020B0502020104020203" pitchFamily="34" charset="0"/>
              </a:rPr>
              <a:t>des bénéficiaires. </a:t>
            </a:r>
          </a:p>
          <a:p>
            <a:pPr marL="742950" lvl="1" indent="-285750">
              <a:buFont typeface="Arial" panose="020B0604020202020204" pitchFamily="34" charset="0"/>
              <a:buChar char="•"/>
            </a:pPr>
            <a:r>
              <a:rPr lang="fr-FR" sz="1600" dirty="0">
                <a:latin typeface="Gill Sans MT" panose="020B0502020104020203" pitchFamily="34" charset="0"/>
              </a:rPr>
              <a:t>En tant que partenaires, les parties prenantes doivent apporter une contribution substantielle à leurs activités.  </a:t>
            </a:r>
            <a:endParaRPr lang="fr-FR" sz="1800" i="0" u="none" strike="noStrike" dirty="0">
              <a:solidFill>
                <a:srgbClr val="6C6463"/>
              </a:solidFill>
              <a:effectLst/>
              <a:latin typeface="Gill Sans" panose="020B0604020202020204"/>
            </a:endParaRPr>
          </a:p>
          <a:p>
            <a:pPr marL="742950" lvl="1" indent="-285750">
              <a:buFont typeface="Arial" panose="020B0604020202020204" pitchFamily="34" charset="0"/>
              <a:buChar char="•"/>
            </a:pPr>
            <a:endParaRPr lang="fr-FR" i="0" u="none" strike="noStrike" dirty="0">
              <a:solidFill>
                <a:srgbClr val="6C6463"/>
              </a:solidFill>
              <a:effectLst/>
              <a:latin typeface="Gill Sans" panose="020B0604020202020204"/>
            </a:endParaRPr>
          </a:p>
          <a:p>
            <a:pPr lvl="1"/>
            <a:endParaRPr lang="fr-FR" i="0" u="none" strike="noStrike" dirty="0">
              <a:solidFill>
                <a:srgbClr val="6C6463"/>
              </a:solidFill>
              <a:effectLst/>
              <a:latin typeface="Gill Sans" panose="020B0604020202020204"/>
            </a:endParaRPr>
          </a:p>
          <a:p>
            <a:pPr marL="742950" lvl="1" indent="-285750" algn="ctr">
              <a:buFont typeface="Arial" panose="020B0604020202020204" pitchFamily="34" charset="0"/>
              <a:buChar char="•"/>
            </a:pPr>
            <a:endParaRPr lang="fr-FR" b="0" i="0" u="none" strike="noStrike" dirty="0">
              <a:solidFill>
                <a:srgbClr val="6C6463"/>
              </a:solidFill>
              <a:effectLst/>
              <a:latin typeface="Arial" panose="020B0604020202020204" pitchFamily="34" charset="0"/>
            </a:endParaRP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619266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CA440E1-E7BF-9F5F-AC3D-6B6B20FA29F9}"/>
              </a:ext>
            </a:extLst>
          </p:cNvPr>
          <p:cNvSpPr txBox="1"/>
          <p:nvPr/>
        </p:nvSpPr>
        <p:spPr>
          <a:xfrm>
            <a:off x="442912" y="1357402"/>
            <a:ext cx="8258175" cy="850270"/>
          </a:xfrm>
          <a:prstGeom prst="rect">
            <a:avLst/>
          </a:prstGeom>
        </p:spPr>
        <p:txBody>
          <a:bodyPr vert="horz" lIns="68580" tIns="34290" rIns="68580" bIns="34290" rtlCol="0" anchor="ctr">
            <a:normAutofit/>
          </a:bodyPr>
          <a:lstStyle/>
          <a:p>
            <a:pPr marL="0" marR="0" lvl="0" indent="0" algn="l" defTabSz="685800" rtl="0" eaLnBrk="1" fontAlgn="auto" latinLnBrk="0" hangingPunct="1">
              <a:lnSpc>
                <a:spcPct val="90000"/>
              </a:lnSpc>
              <a:spcBef>
                <a:spcPct val="0"/>
              </a:spcBef>
              <a:spcAft>
                <a:spcPts val="450"/>
              </a:spcAft>
              <a:buClrTx/>
              <a:buSzTx/>
              <a:buFont typeface="Arial"/>
              <a:buNone/>
              <a:tabLst/>
              <a:defRPr/>
            </a:pPr>
            <a:endParaRPr kumimoji="0" lang="en-US" sz="39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Arial"/>
              <a:sym typeface="Arial"/>
            </a:endParaRPr>
          </a:p>
        </p:txBody>
      </p:sp>
      <p:sp>
        <p:nvSpPr>
          <p:cNvPr id="9" name="TextBox 8">
            <a:extLst>
              <a:ext uri="{FF2B5EF4-FFF2-40B4-BE49-F238E27FC236}">
                <a16:creationId xmlns:a16="http://schemas.microsoft.com/office/drawing/2014/main" id="{92197045-5B4C-4139-9473-37F19EC5F059}"/>
              </a:ext>
            </a:extLst>
          </p:cNvPr>
          <p:cNvSpPr txBox="1"/>
          <p:nvPr/>
        </p:nvSpPr>
        <p:spPr>
          <a:xfrm>
            <a:off x="442912" y="1024973"/>
            <a:ext cx="8258175" cy="671696"/>
          </a:xfrm>
          <a:prstGeom prst="rect">
            <a:avLst/>
          </a:prstGeom>
        </p:spPr>
        <p:txBody>
          <a:bodyPr vert="horz" lIns="68580" tIns="34290" rIns="68580" bIns="34290" rtlCol="0" anchor="ctr">
            <a:normAutofit/>
          </a:bodyPr>
          <a:lstStyle/>
          <a:p>
            <a:pPr marL="0" marR="0" lvl="0" indent="0" algn="ctr" defTabSz="685800" rtl="0" eaLnBrk="1" fontAlgn="auto" latinLnBrk="0" hangingPunct="1">
              <a:lnSpc>
                <a:spcPct val="90000"/>
              </a:lnSpc>
              <a:spcBef>
                <a:spcPct val="0"/>
              </a:spcBef>
              <a:spcAft>
                <a:spcPts val="450"/>
              </a:spcAft>
              <a:buClrTx/>
              <a:buSzTx/>
              <a:buFont typeface="Arial"/>
              <a:buNone/>
              <a:tabLst/>
              <a:defRPr/>
            </a:pPr>
            <a:r>
              <a:rPr kumimoji="0" lang="fr-FR" sz="1800" b="1" i="0" u="none" strike="noStrike" kern="0" cap="none" spc="0" normalizeH="0" baseline="0" noProof="0" dirty="0">
                <a:ln>
                  <a:noFill/>
                </a:ln>
                <a:solidFill>
                  <a:srgbClr val="4990A5"/>
                </a:solidFill>
                <a:effectLst/>
                <a:uLnTx/>
                <a:uFillTx/>
                <a:latin typeface="Gill Sans MT" panose="020B0502020104020203" pitchFamily="34" charset="0"/>
                <a:ea typeface="Times New Roman" panose="02020603050405020304" pitchFamily="18" charset="0"/>
                <a:cs typeface="Times New Roman" panose="02020603050405020304" pitchFamily="18" charset="0"/>
                <a:sym typeface="Arial"/>
              </a:rPr>
              <a:t>DES RESSOURCES POUR SOUTENIR LES ACTEURS</a:t>
            </a:r>
            <a:endParaRPr kumimoji="0" lang="en-US" sz="39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Arial"/>
              <a:sym typeface="Arial"/>
            </a:endParaRPr>
          </a:p>
        </p:txBody>
      </p:sp>
      <p:grpSp>
        <p:nvGrpSpPr>
          <p:cNvPr id="4" name="Group 3">
            <a:extLst>
              <a:ext uri="{FF2B5EF4-FFF2-40B4-BE49-F238E27FC236}">
                <a16:creationId xmlns:a16="http://schemas.microsoft.com/office/drawing/2014/main" id="{ACDB31BD-AA3F-37E6-D54D-23ECDFD661EB}"/>
              </a:ext>
            </a:extLst>
          </p:cNvPr>
          <p:cNvGrpSpPr/>
          <p:nvPr/>
        </p:nvGrpSpPr>
        <p:grpSpPr>
          <a:xfrm>
            <a:off x="365760" y="1637550"/>
            <a:ext cx="4447309" cy="5295265"/>
            <a:chOff x="123986" y="-202795"/>
            <a:chExt cx="3515360" cy="4885549"/>
          </a:xfrm>
        </p:grpSpPr>
        <p:sp>
          <p:nvSpPr>
            <p:cNvPr id="7" name="Text Box 36">
              <a:extLst>
                <a:ext uri="{FF2B5EF4-FFF2-40B4-BE49-F238E27FC236}">
                  <a16:creationId xmlns:a16="http://schemas.microsoft.com/office/drawing/2014/main" id="{68DB7417-F819-FAB1-8E4D-265A047E1131}"/>
                </a:ext>
              </a:extLst>
            </p:cNvPr>
            <p:cNvSpPr txBox="1"/>
            <p:nvPr/>
          </p:nvSpPr>
          <p:spPr>
            <a:xfrm>
              <a:off x="123986" y="-202795"/>
              <a:ext cx="3515360" cy="488554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200" b="1" i="0" u="none" strike="noStrike" kern="0" cap="none" spc="0" normalizeH="0" baseline="0" noProof="0" dirty="0">
                  <a:ln>
                    <a:noFill/>
                  </a:ln>
                  <a:solidFill>
                    <a:srgbClr val="4990A5"/>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Assistance légère</a:t>
              </a:r>
              <a:endParaRPr kumimoji="0" lang="en-US"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defTabSz="914400">
                <a:lnSpc>
                  <a:spcPct val="107000"/>
                </a:lnSpc>
                <a:spcAft>
                  <a:spcPts val="800"/>
                </a:spcAft>
                <a:buClr>
                  <a:srgbClr val="000000"/>
                </a:buClr>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Rassemblement/convocation des parties prenantes : Événements de mise en réseau des </a:t>
              </a:r>
              <a:r>
                <a:rPr lang="fr-FR" sz="1400" b="1"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rPr>
                <a:t>parties prenantes </a:t>
              </a:r>
              <a:r>
                <a:rPr lang="fr-FR" sz="1400" dirty="0">
                  <a:latin typeface="Calibri" panose="020F0502020204030204" pitchFamily="34" charset="0"/>
                  <a:ea typeface="Calibri" panose="020F0502020204030204" pitchFamily="34" charset="0"/>
                  <a:cs typeface="Times New Roman" panose="02020603050405020304" pitchFamily="18" charset="0"/>
                </a:rPr>
                <a:t>pour renforcer la connectivité et la coopération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Études de marché </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(par exemple, recherches à la demande qui profitent à un grand nombre d'acteurs, comme les vaccins </a:t>
              </a:r>
              <a:r>
                <a:rPr kumimoji="0" lang="fr-FR" sz="14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résistants aux maladies</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Encadrement direct </a:t>
              </a:r>
              <a:r>
                <a:rPr kumimoji="0" lang="fr-FR"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par le </a:t>
              </a: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personnel de PARE</a:t>
              </a:r>
              <a:endParaRPr lang="en-US" sz="14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Expertise technique </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(par exemple, assistance technique à court terme pour combler les lacunes en matière de savoir-faire technique)</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Des visites d'échange pour </a:t>
              </a:r>
              <a:r>
                <a:rPr kumimoji="0" lang="fr-FR" sz="140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présenter les pratiques innovantes et encourager leur adoption par d'autres.</a:t>
              </a: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Promotion et communication </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(par exemple, pour mettre en lumière les acteurs qui sont à l'origine de changements positifs et inspirer d'autres personnes à entreprendre des initiatives similaires).</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pic>
          <p:nvPicPr>
            <p:cNvPr id="8" name="Picture 7">
              <a:extLst>
                <a:ext uri="{FF2B5EF4-FFF2-40B4-BE49-F238E27FC236}">
                  <a16:creationId xmlns:a16="http://schemas.microsoft.com/office/drawing/2014/main" id="{988A90E1-66EB-5899-8F3E-EC2FC5B19E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481" y="4153546"/>
              <a:ext cx="229870" cy="210820"/>
            </a:xfrm>
            <a:prstGeom prst="rect">
              <a:avLst/>
            </a:prstGeom>
          </p:spPr>
        </p:pic>
        <p:pic>
          <p:nvPicPr>
            <p:cNvPr id="10" name="Picture 9">
              <a:extLst>
                <a:ext uri="{FF2B5EF4-FFF2-40B4-BE49-F238E27FC236}">
                  <a16:creationId xmlns:a16="http://schemas.microsoft.com/office/drawing/2014/main" id="{490379AC-7CC3-03AC-386E-74D2FF92D9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048" y="168943"/>
              <a:ext cx="292735" cy="292735"/>
            </a:xfrm>
            <a:prstGeom prst="rect">
              <a:avLst/>
            </a:prstGeom>
          </p:spPr>
        </p:pic>
        <p:pic>
          <p:nvPicPr>
            <p:cNvPr id="11" name="Picture 10">
              <a:extLst>
                <a:ext uri="{FF2B5EF4-FFF2-40B4-BE49-F238E27FC236}">
                  <a16:creationId xmlns:a16="http://schemas.microsoft.com/office/drawing/2014/main" id="{B41FEBD4-5590-083D-1660-A2FA739441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298" y="1551438"/>
              <a:ext cx="238760" cy="237490"/>
            </a:xfrm>
            <a:prstGeom prst="rect">
              <a:avLst/>
            </a:prstGeom>
          </p:spPr>
        </p:pic>
        <p:pic>
          <p:nvPicPr>
            <p:cNvPr id="12" name="Picture 11">
              <a:extLst>
                <a:ext uri="{FF2B5EF4-FFF2-40B4-BE49-F238E27FC236}">
                  <a16:creationId xmlns:a16="http://schemas.microsoft.com/office/drawing/2014/main" id="{CF686840-407A-AC2F-04DB-0F76C763E5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63177" y="783767"/>
              <a:ext cx="244475" cy="245745"/>
            </a:xfrm>
            <a:prstGeom prst="rect">
              <a:avLst/>
            </a:prstGeom>
          </p:spPr>
        </p:pic>
        <p:pic>
          <p:nvPicPr>
            <p:cNvPr id="13" name="Picture 12">
              <a:extLst>
                <a:ext uri="{FF2B5EF4-FFF2-40B4-BE49-F238E27FC236}">
                  <a16:creationId xmlns:a16="http://schemas.microsoft.com/office/drawing/2014/main" id="{387C3432-8457-2967-EABC-2ACE0A2DD2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9048" y="2305059"/>
              <a:ext cx="266700" cy="266700"/>
            </a:xfrm>
            <a:prstGeom prst="rect">
              <a:avLst/>
            </a:prstGeom>
          </p:spPr>
        </p:pic>
        <p:pic>
          <p:nvPicPr>
            <p:cNvPr id="14" name="Picture 13">
              <a:extLst>
                <a:ext uri="{FF2B5EF4-FFF2-40B4-BE49-F238E27FC236}">
                  <a16:creationId xmlns:a16="http://schemas.microsoft.com/office/drawing/2014/main" id="{48E8A4E7-DE62-82C7-344E-209883F54F1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3986" y="3254644"/>
              <a:ext cx="323215" cy="323215"/>
            </a:xfrm>
            <a:prstGeom prst="rect">
              <a:avLst/>
            </a:prstGeom>
          </p:spPr>
        </p:pic>
      </p:grpSp>
      <p:sp>
        <p:nvSpPr>
          <p:cNvPr id="3" name="TextBox 2">
            <a:extLst>
              <a:ext uri="{FF2B5EF4-FFF2-40B4-BE49-F238E27FC236}">
                <a16:creationId xmlns:a16="http://schemas.microsoft.com/office/drawing/2014/main" id="{E7BBAEBD-926C-C943-5377-A9C7E388C39F}"/>
              </a:ext>
            </a:extLst>
          </p:cNvPr>
          <p:cNvSpPr txBox="1"/>
          <p:nvPr/>
        </p:nvSpPr>
        <p:spPr>
          <a:xfrm>
            <a:off x="4832124" y="1747291"/>
            <a:ext cx="4576354" cy="2361929"/>
          </a:xfrm>
          <a:prstGeom prst="rect">
            <a:avLst/>
          </a:prstGeom>
          <a:noFill/>
        </p:spPr>
        <p:txBody>
          <a:bodyPr wrap="square">
            <a:spAutoFit/>
          </a:bodyPr>
          <a:lstStyle/>
          <a:p>
            <a:pPr marL="0" marR="0">
              <a:lnSpc>
                <a:spcPct val="107000"/>
              </a:lnSpc>
              <a:spcBef>
                <a:spcPts val="0"/>
              </a:spcBef>
              <a:spcAft>
                <a:spcPts val="800"/>
              </a:spcAft>
            </a:pPr>
            <a:r>
              <a:rPr lang="fr-FR" sz="1400" b="1" dirty="0">
                <a:solidFill>
                  <a:srgbClr val="4990A5"/>
                </a:solidFill>
                <a:effectLst/>
                <a:latin typeface="Calibri" panose="020F0502020204030204" pitchFamily="34" charset="0"/>
                <a:ea typeface="Calibri" panose="020F0502020204030204" pitchFamily="34" charset="0"/>
                <a:cs typeface="Times New Roman" panose="02020603050405020304" pitchFamily="18" charset="0"/>
              </a:rPr>
              <a:t>Assistance plus lourde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400" b="1" i="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Basé sur la performance Grants </a:t>
            </a:r>
            <a:r>
              <a:rPr lang="fr-FR" sz="1400" dirty="0">
                <a:effectLst/>
                <a:latin typeface="Calibri" panose="020F0502020204030204" pitchFamily="34" charset="0"/>
                <a:ea typeface="Calibri" panose="020F0502020204030204" pitchFamily="34" charset="0"/>
                <a:cs typeface="Times New Roman" panose="02020603050405020304" pitchFamily="18" charset="0"/>
              </a:rPr>
              <a:t>contribution matérielle (</a:t>
            </a:r>
            <a:r>
              <a:rPr lang="fr-FR" sz="1400" dirty="0">
                <a:latin typeface="Calibri" panose="020F0502020204030204" pitchFamily="34" charset="0"/>
                <a:ea typeface="Calibri" panose="020F0502020204030204" pitchFamily="34" charset="0"/>
                <a:cs typeface="Times New Roman" panose="02020603050405020304" pitchFamily="18" charset="0"/>
              </a:rPr>
              <a:t>mise à niveau de l'équipement) et contribution financière lorsqu'une étape de l'activité est atteinte. </a:t>
            </a:r>
            <a:r>
              <a:rPr lang="fr-FR" sz="1400" dirty="0">
                <a:effectLst/>
                <a:latin typeface="Calibri" panose="020F0502020204030204" pitchFamily="34" charset="0"/>
                <a:ea typeface="Calibri" panose="020F0502020204030204" pitchFamily="34" charset="0"/>
                <a:cs typeface="Times New Roman" panose="02020603050405020304" pitchFamily="18" charset="0"/>
              </a:rPr>
              <a:t>Partage des coûts : </a:t>
            </a:r>
            <a:r>
              <a:rPr lang="fr-FR" sz="1400" dirty="0">
                <a:latin typeface="Calibri" panose="020F0502020204030204" pitchFamily="34" charset="0"/>
                <a:ea typeface="Calibri" panose="020F0502020204030204" pitchFamily="34" charset="0"/>
                <a:cs typeface="Times New Roman" panose="02020603050405020304" pitchFamily="18" charset="0"/>
              </a:rPr>
              <a:t>50/50 entre </a:t>
            </a:r>
            <a:r>
              <a:rPr lang="fr-FR" sz="1400" dirty="0">
                <a:effectLst/>
                <a:latin typeface="Calibri" panose="020F0502020204030204" pitchFamily="34" charset="0"/>
                <a:ea typeface="Calibri" panose="020F0502020204030204" pitchFamily="34" charset="0"/>
                <a:cs typeface="Times New Roman" panose="02020603050405020304" pitchFamily="18" charset="0"/>
              </a:rPr>
              <a:t>le projet et l'acteur)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Subcontract </a:t>
            </a:r>
            <a:r>
              <a:rPr lang="fr-FR" sz="1400" i="1" dirty="0">
                <a:effectLst/>
                <a:latin typeface="Calibri" panose="020F0502020204030204" pitchFamily="34" charset="0"/>
                <a:ea typeface="Calibri" panose="020F0502020204030204" pitchFamily="34" charset="0"/>
                <a:cs typeface="Times New Roman" panose="02020603050405020304" pitchFamily="18" charset="0"/>
              </a:rPr>
              <a:t>pour l'</a:t>
            </a:r>
            <a:r>
              <a:rPr lang="fr-F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introduction, l'essai et la fourniture de services jugés essentiels pour améliorer le fonctionnement du système, y compris le financement et le cofinancement du soutien au renforcement des capacités des </a:t>
            </a:r>
            <a:r>
              <a:rPr lang="fr-FR" sz="14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acteurs</a:t>
            </a:r>
            <a:r>
              <a:rPr lang="fr-F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415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BTFPLAYOUTENABLED" val="1"/>
</p:tagLst>
</file>

<file path=ppt/theme/theme1.xml><?xml version="1.0" encoding="utf-8"?>
<a:theme xmlns:a="http://schemas.openxmlformats.org/drawingml/2006/main" name="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Feed the Future-only branded 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losing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SubAward Document" ma:contentTypeID="0x010100E28104C10C5ABF419CFB7762A2FEE76A010101050057FF20984E525941AA863B22D4EEE974" ma:contentTypeVersion="32" ma:contentTypeDescription="Create a new document." ma:contentTypeScope="" ma:versionID="aa6d7c030b844d20554587148ff3e4b0">
  <xsd:schema xmlns:xsd="http://www.w3.org/2001/XMLSchema" xmlns:xs="http://www.w3.org/2001/XMLSchema" xmlns:p="http://schemas.microsoft.com/office/2006/metadata/properties" xmlns:ns2="47da780b-2e0d-410a-9bb9-e9162121e85b" xmlns:ns3="087768f8-c0d9-46be-aee4-446832e7d8db" xmlns:ns4="7f24121e-8f51-404a-bd84-6f4436ef68e0" xmlns:ns5="6ea2b64c-65fe-4e20-ac4c-7bf8cc64782f" targetNamespace="http://schemas.microsoft.com/office/2006/metadata/properties" ma:root="true" ma:fieldsID="f0906b54abea3ac8c28ae1f6aa8228be" ns2:_="" ns3:_="" ns4:_="" ns5:_="">
    <xsd:import namespace="47da780b-2e0d-410a-9bb9-e9162121e85b"/>
    <xsd:import namespace="087768f8-c0d9-46be-aee4-446832e7d8db"/>
    <xsd:import namespace="7f24121e-8f51-404a-bd84-6f4436ef68e0"/>
    <xsd:import namespace="6ea2b64c-65fe-4e20-ac4c-7bf8cc64782f"/>
    <xsd:element name="properties">
      <xsd:complexType>
        <xsd:sequence>
          <xsd:element name="documentManagement">
            <xsd:complexType>
              <xsd:all>
                <xsd:element ref="ns2:SubawardName" minOccurs="0"/>
                <xsd:element ref="ns2:Period" minOccurs="0"/>
                <xsd:element ref="ns2:Year" minOccurs="0"/>
                <xsd:element ref="ns2:TaxCatchAll" minOccurs="0"/>
                <xsd:element ref="ns2:bc6e5d12087e4e1eb1a5eba173668eb9" minOccurs="0"/>
                <xsd:element ref="ns2:m9cf4dff02ee4620852ffcd5d91137ba" minOccurs="0"/>
                <xsd:element ref="ns2:i45da77e92d547159d6947c3327ff325" minOccurs="0"/>
                <xsd:element ref="ns2:e0cd925f3f2b487aa9918537663a44a5" minOccurs="0"/>
                <xsd:element ref="ns2:gf30dae2a6694bbb854c017545de9069" minOccurs="0"/>
                <xsd:element ref="ns2:c647a7e9f1c144a081a462892ea33e9a" minOccurs="0"/>
                <xsd:element ref="ns2:jc948bb6060944e39d9d11eae5c92882" minOccurs="0"/>
                <xsd:element ref="ns2:e4cfa15118c74a5a96dc72f592a9b9a1" minOccurs="0"/>
                <xsd:element ref="ns2:TaxCatchAllLabel" minOccurs="0"/>
                <xsd:element ref="ns2:o6def833cf00462c81e7ee1e34b67be7" minOccurs="0"/>
                <xsd:element ref="ns2:_dlc_DocId" minOccurs="0"/>
                <xsd:element ref="ns2:_dlc_DocIdUrl" minOccurs="0"/>
                <xsd:element ref="ns2:_dlc_DocIdPersistId" minOccurs="0"/>
                <xsd:element ref="ns3:MediaServiceMetadata" minOccurs="0"/>
                <xsd:element ref="ns3:MediaServiceFastMetadata" minOccurs="0"/>
                <xsd:element ref="ns3:MediaServiceObjectDetectorVersions" minOccurs="0"/>
                <xsd:element ref="ns4:SharedWithUsers" minOccurs="0"/>
                <xsd:element ref="ns5:SharedWithDetails" minOccurs="0"/>
                <xsd:element ref="ns3:MediaServiceSearchProperties" minOccurs="0"/>
                <xsd:element ref="ns3:MediaServiceGenerationTime" minOccurs="0"/>
                <xsd:element ref="ns3:MediaServiceEventHashCode" minOccurs="0"/>
                <xsd:element ref="ns3:lcf76f155ced4ddcb4097134ff3c332f"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da780b-2e0d-410a-9bb9-e9162121e85b" elementFormDefault="qualified">
    <xsd:import namespace="http://schemas.microsoft.com/office/2006/documentManagement/types"/>
    <xsd:import namespace="http://schemas.microsoft.com/office/infopath/2007/PartnerControls"/>
    <xsd:element name="SubawardName" ma:index="2" nillable="true" ma:displayName="Subaward Name" ma:description="Enter the Name of the Subawardee.  The Subawardee name needs to be entered consistently so that the documents can be grouped or sorted (displayed together)." ma:internalName="SubawardName" ma:readOnly="false">
      <xsd:simpleType>
        <xsd:restriction base="dms:Text">
          <xsd:maxLength value="255"/>
        </xsd:restriction>
      </xsd:simpleType>
    </xsd:element>
    <xsd:element name="Period" ma:index="4" nillable="true" ma:displayName="Period" ma:format="Dropdown" ma:indexed="true" ma:internalName="Period" ma:readOnly="false">
      <xsd:simpleType>
        <xsd:restriction base="dms:Choice">
          <xsd:enumeration value="Month"/>
          <xsd:enumeration value="Annual"/>
          <xsd:enumeration value="Quarter"/>
          <xsd:enumeration value="Semi-Annual"/>
          <xsd:enumeration value="LOP"/>
        </xsd:restriction>
      </xsd:simpleType>
    </xsd:element>
    <xsd:element name="Year" ma:index="6" nillable="true" ma:displayName="Year" ma:internalName="Year" ma:readOnly="false">
      <xsd:simpleType>
        <xsd:restriction base="dms:Text">
          <xsd:maxLength value="4"/>
        </xsd:restriction>
      </xsd:simpleType>
    </xsd:element>
    <xsd:element name="TaxCatchAll" ma:index="18" nillable="true" ma:displayName="Taxonomy Catch All Column" ma:hidden="true" ma:list="{e33054d6-9b59-4df5-8e97-b18722406a46}" ma:internalName="TaxCatchAll" ma:readOnly="false" ma:showField="CatchAllData" ma:web="47da780b-2e0d-410a-9bb9-e9162121e85b">
      <xsd:complexType>
        <xsd:complexContent>
          <xsd:extension base="dms:MultiChoiceLookup">
            <xsd:sequence>
              <xsd:element name="Value" type="dms:Lookup" maxOccurs="unbounded" minOccurs="0" nillable="true"/>
            </xsd:sequence>
          </xsd:extension>
        </xsd:complexContent>
      </xsd:complexType>
    </xsd:element>
    <xsd:element name="bc6e5d12087e4e1eb1a5eba173668eb9" ma:index="21" nillable="true" ma:taxonomy="true" ma:internalName="bc6e5d12087e4e1eb1a5eba173668eb9" ma:taxonomyFieldName="Country" ma:displayName="Country" ma:readOnly="false" ma:fieldId="{bc6e5d12-087e-4e1e-b1a5-eba173668eb9}" ma:sspId="71c61f74-57b8-4946-a135-ad5dd6151902" ma:termSetId="8a0ddade-49c2-428a-8083-b33485fa9634" ma:anchorId="00000000-0000-0000-0000-000000000000" ma:open="false" ma:isKeyword="false">
      <xsd:complexType>
        <xsd:sequence>
          <xsd:element ref="pc:Terms" minOccurs="0" maxOccurs="1"/>
        </xsd:sequence>
      </xsd:complexType>
    </xsd:element>
    <xsd:element name="m9cf4dff02ee4620852ffcd5d91137ba" ma:index="22" nillable="true" ma:taxonomy="true" ma:internalName="m9cf4dff02ee4620852ffcd5d91137ba" ma:taxonomyFieldName="Region" ma:displayName="Region" ma:readOnly="false" ma:fieldId="{69cf4dff-02ee-4620-852f-fcd5d91137ba}" ma:sspId="71c61f74-57b8-4946-a135-ad5dd6151902" ma:termSetId="fd373a0d-7456-4ad5-89a6-a50327a9bec0" ma:anchorId="00000000-0000-0000-0000-000000000000" ma:open="false" ma:isKeyword="false">
      <xsd:complexType>
        <xsd:sequence>
          <xsd:element ref="pc:Terms" minOccurs="0" maxOccurs="1"/>
        </xsd:sequence>
      </xsd:complexType>
    </xsd:element>
    <xsd:element name="i45da77e92d547159d6947c3327ff325" ma:index="23" nillable="true" ma:taxonomy="true" ma:internalName="i45da77e92d547159d6947c3327ff325" ma:taxonomyFieldName="MonthComplete" ma:displayName="Month Complete" ma:indexed="true" ma:readOnly="false" ma:fieldId="{245da77e-92d5-4715-9d69-47c3327ff325}" ma:sspId="71c61f74-57b8-4946-a135-ad5dd6151902" ma:termSetId="4960655b-9382-4b7a-8477-df58a9250ac7" ma:anchorId="00000000-0000-0000-0000-000000000000" ma:open="false" ma:isKeyword="false">
      <xsd:complexType>
        <xsd:sequence>
          <xsd:element ref="pc:Terms" minOccurs="0" maxOccurs="1"/>
        </xsd:sequence>
      </xsd:complexType>
    </xsd:element>
    <xsd:element name="e0cd925f3f2b487aa9918537663a44a5" ma:index="24" nillable="true" ma:taxonomy="true" ma:internalName="e0cd925f3f2b487aa9918537663a44a5" ma:taxonomyFieldName="CountryDocType" ma:displayName="Country Doc Type" ma:readOnly="false" ma:fieldId="{e0cd925f-3f2b-487a-a991-8537663a44a5}" ma:taxonomyMulti="true" ma:sspId="71c61f74-57b8-4946-a135-ad5dd6151902" ma:termSetId="6e7fd69b-f64b-4bf4-a514-177ec1e4754d" ma:anchorId="00000000-0000-0000-0000-000000000000" ma:open="false" ma:isKeyword="false">
      <xsd:complexType>
        <xsd:sequence>
          <xsd:element ref="pc:Terms" minOccurs="0" maxOccurs="1"/>
        </xsd:sequence>
      </xsd:complexType>
    </xsd:element>
    <xsd:element name="gf30dae2a6694bbb854c017545de9069" ma:index="25" nillable="true" ma:taxonomy="true" ma:internalName="gf30dae2a6694bbb854c017545de9069" ma:taxonomyFieldName="Projects" ma:displayName="Project(s)" ma:readOnly="false" ma:fieldId="{0f30dae2-a669-4bbb-854c-017545de9069}" ma:taxonomyMulti="true" ma:sspId="71c61f74-57b8-4946-a135-ad5dd6151902" ma:termSetId="124bb469-b876-470a-8baf-56f445c60de4" ma:anchorId="00000000-0000-0000-0000-000000000000" ma:open="false" ma:isKeyword="false">
      <xsd:complexType>
        <xsd:sequence>
          <xsd:element ref="pc:Terms" minOccurs="0" maxOccurs="1"/>
        </xsd:sequence>
      </xsd:complexType>
    </xsd:element>
    <xsd:element name="c647a7e9f1c144a081a462892ea33e9a" ma:index="26" nillable="true" ma:taxonomy="true" ma:internalName="c647a7e9f1c144a081a462892ea33e9a" ma:taxonomyFieldName="Donor" ma:displayName="Donor" ma:readOnly="false" ma:fieldId="{c647a7e9-f1c1-44a0-81a4-62892ea33e9a}" ma:sspId="71c61f74-57b8-4946-a135-ad5dd6151902" ma:termSetId="30353cad-3146-462a-94da-666369ab8f75" ma:anchorId="00000000-0000-0000-0000-000000000000" ma:open="false" ma:isKeyword="false">
      <xsd:complexType>
        <xsd:sequence>
          <xsd:element ref="pc:Terms" minOccurs="0" maxOccurs="1"/>
        </xsd:sequence>
      </xsd:complexType>
    </xsd:element>
    <xsd:element name="jc948bb6060944e39d9d11eae5c92882" ma:index="27" nillable="true" ma:taxonomy="true" ma:internalName="jc948bb6060944e39d9d11eae5c92882" ma:taxonomyFieldName="Organization" ma:displayName="Organization" ma:readOnly="false" ma:fieldId="{3c948bb6-0609-44e3-9d9d-11eae5c92882}" ma:sspId="71c61f74-57b8-4946-a135-ad5dd6151902" ma:termSetId="0ce9069e-55aa-4ec5-a381-31d858b16670" ma:anchorId="00000000-0000-0000-0000-000000000000" ma:open="false" ma:isKeyword="false">
      <xsd:complexType>
        <xsd:sequence>
          <xsd:element ref="pc:Terms" minOccurs="0" maxOccurs="1"/>
        </xsd:sequence>
      </xsd:complexType>
    </xsd:element>
    <xsd:element name="e4cfa15118c74a5a96dc72f592a9b9a1" ma:index="28" nillable="true" ma:taxonomy="true" ma:internalName="e4cfa15118c74a5a96dc72f592a9b9a1" ma:taxonomyFieldName="Project" ma:displayName="Project" ma:readOnly="false" ma:fieldId="{e4cfa151-18c7-4a5a-96dc-72f592a9b9a1}" ma:sspId="71c61f74-57b8-4946-a135-ad5dd6151902" ma:termSetId="124bb469-b876-470a-8baf-56f445c60de4" ma:anchorId="00000000-0000-0000-0000-000000000000" ma:open="false" ma:isKeyword="false">
      <xsd:complexType>
        <xsd:sequence>
          <xsd:element ref="pc:Terms" minOccurs="0" maxOccurs="1"/>
        </xsd:sequence>
      </xsd:complexType>
    </xsd:element>
    <xsd:element name="TaxCatchAllLabel" ma:index="29" nillable="true" ma:displayName="Taxonomy Catch All Column1" ma:hidden="true" ma:list="{e33054d6-9b59-4df5-8e97-b18722406a46}" ma:internalName="TaxCatchAllLabel" ma:readOnly="true" ma:showField="CatchAllDataLabel" ma:web="47da780b-2e0d-410a-9bb9-e9162121e85b">
      <xsd:complexType>
        <xsd:complexContent>
          <xsd:extension base="dms:MultiChoiceLookup">
            <xsd:sequence>
              <xsd:element name="Value" type="dms:Lookup" maxOccurs="unbounded" minOccurs="0" nillable="true"/>
            </xsd:sequence>
          </xsd:extension>
        </xsd:complexContent>
      </xsd:complexType>
    </xsd:element>
    <xsd:element name="o6def833cf00462c81e7ee1e34b67be7" ma:index="30" ma:taxonomy="true" ma:internalName="o6def833cf00462c81e7ee1e34b67be7" ma:taxonomyFieldName="ProjSubAwardDocType" ma:displayName="Project SubAward Doc Type" ma:readOnly="false" ma:fieldId="{86def833-cf00-462c-81e7-ee1e34b67be7}" ma:taxonomyMulti="true" ma:sspId="71c61f74-57b8-4946-a135-ad5dd6151902" ma:termSetId="091a1cde-06c4-42da-a840-d24a7f95544f" ma:anchorId="00000000-0000-0000-0000-000000000000" ma:open="false" ma:isKeyword="false">
      <xsd:complexType>
        <xsd:sequence>
          <xsd:element ref="pc:Terms" minOccurs="0" maxOccurs="1"/>
        </xsd:sequence>
      </xsd:complexType>
    </xsd:element>
    <xsd:element name="_dlc_DocId" ma:index="31" nillable="true" ma:displayName="Document ID Value" ma:description="The value of the document ID assigned to this item." ma:indexed="true" ma:internalName="_dlc_DocId" ma:readOnly="true">
      <xsd:simpleType>
        <xsd:restriction base="dms:Text"/>
      </xsd:simpleType>
    </xsd:element>
    <xsd:element name="_dlc_DocIdUrl" ma:index="3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3" nillable="true" ma:displayName="Persist ID" ma:description="Keep ID on add." ma:hidden="true" ma:internalName="_dlc_DocIdPersistId" ma:readOnly="fals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87768f8-c0d9-46be-aee4-446832e7d8db" elementFormDefault="qualified">
    <xsd:import namespace="http://schemas.microsoft.com/office/2006/documentManagement/types"/>
    <xsd:import namespace="http://schemas.microsoft.com/office/infopath/2007/PartnerControls"/>
    <xsd:element name="MediaServiceMetadata" ma:index="34" nillable="true" ma:displayName="MediaServiceMetadata" ma:hidden="true" ma:internalName="MediaServiceMetadata" ma:readOnly="true">
      <xsd:simpleType>
        <xsd:restriction base="dms:Note"/>
      </xsd:simpleType>
    </xsd:element>
    <xsd:element name="MediaServiceFastMetadata" ma:index="35" nillable="true" ma:displayName="MediaServiceFastMetadata" ma:hidden="true" ma:internalName="MediaServiceFastMetadata" ma:readOnly="true">
      <xsd:simpleType>
        <xsd:restriction base="dms:Note"/>
      </xsd:simpleType>
    </xsd:element>
    <xsd:element name="MediaServiceObjectDetectorVersions" ma:index="36" nillable="true" ma:displayName="MediaServiceObjectDetectorVersions" ma:hidden="true" ma:indexed="true" ma:internalName="MediaServiceObjectDetectorVersions" ma:readOnly="true">
      <xsd:simpleType>
        <xsd:restriction base="dms:Text"/>
      </xsd:simpleType>
    </xsd:element>
    <xsd:element name="MediaServiceSearchProperties" ma:index="39" nillable="true" ma:displayName="MediaServiceSearchProperties" ma:hidden="true" ma:internalName="MediaServiceSearchProperties" ma:readOnly="true">
      <xsd:simpleType>
        <xsd:restriction base="dms:Note"/>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lcf76f155ced4ddcb4097134ff3c332f" ma:index="43" nillable="true" ma:taxonomy="true" ma:internalName="lcf76f155ced4ddcb4097134ff3c332f" ma:taxonomyFieldName="MediaServiceImageTags" ma:displayName="Image Tags" ma:readOnly="false" ma:fieldId="{5cf76f15-5ced-4ddc-b409-7134ff3c332f}" ma:taxonomyMulti="true" ma:sspId="71c61f74-57b8-4946-a135-ad5dd6151902" ma:termSetId="09814cd3-568e-fe90-9814-8d621ff8fb84" ma:anchorId="fba54fb3-c3e1-fe81-a776-ca4b69148c4d" ma:open="true" ma:isKeyword="false">
      <xsd:complexType>
        <xsd:sequence>
          <xsd:element ref="pc:Terms" minOccurs="0" maxOccurs="1"/>
        </xsd:sequence>
      </xsd:complexType>
    </xsd:element>
    <xsd:element name="MediaServiceDateTaken" ma:index="44" nillable="true" ma:displayName="MediaServiceDateTaken" ma:hidden="true" ma:indexed="true" ma:internalName="MediaServiceDateTaken" ma:readOnly="true">
      <xsd:simpleType>
        <xsd:restriction base="dms:Text"/>
      </xsd:simpleType>
    </xsd:element>
    <xsd:element name="MediaServiceOCR" ma:index="4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f24121e-8f51-404a-bd84-6f4436ef68e0" elementFormDefault="qualified">
    <xsd:import namespace="http://schemas.microsoft.com/office/2006/documentManagement/types"/>
    <xsd:import namespace="http://schemas.microsoft.com/office/infopath/2007/PartnerControls"/>
    <xsd:element name="SharedWithUsers" ma:index="3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ea2b64c-65fe-4e20-ac4c-7bf8cc64782f" elementFormDefault="qualified">
    <xsd:import namespace="http://schemas.microsoft.com/office/2006/documentManagement/types"/>
    <xsd:import namespace="http://schemas.microsoft.com/office/infopath/2007/PartnerControls"/>
    <xsd:element name="SharedWithDetails" ma:index="3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gf30dae2a6694bbb854c017545de9069 xmlns="47da780b-2e0d-410a-9bb9-e9162121e85b">
      <Terms xmlns="http://schemas.microsoft.com/office/infopath/2007/PartnerControls"/>
    </gf30dae2a6694bbb854c017545de9069>
    <bc6e5d12087e4e1eb1a5eba173668eb9 xmlns="47da780b-2e0d-410a-9bb9-e9162121e85b">
      <Terms xmlns="http://schemas.microsoft.com/office/infopath/2007/PartnerControls"/>
    </bc6e5d12087e4e1eb1a5eba173668eb9>
    <Period xmlns="47da780b-2e0d-410a-9bb9-e9162121e85b" xsi:nil="true"/>
    <c647a7e9f1c144a081a462892ea33e9a xmlns="47da780b-2e0d-410a-9bb9-e9162121e85b">
      <Terms xmlns="http://schemas.microsoft.com/office/infopath/2007/PartnerControls"/>
    </c647a7e9f1c144a081a462892ea33e9a>
    <e4cfa15118c74a5a96dc72f592a9b9a1 xmlns="47da780b-2e0d-410a-9bb9-e9162121e85b">
      <Terms xmlns="http://schemas.microsoft.com/office/infopath/2007/PartnerControls"/>
    </e4cfa15118c74a5a96dc72f592a9b9a1>
    <i45da77e92d547159d6947c3327ff325 xmlns="47da780b-2e0d-410a-9bb9-e9162121e85b">
      <Terms xmlns="http://schemas.microsoft.com/office/infopath/2007/PartnerControls"/>
    </i45da77e92d547159d6947c3327ff325>
    <e0cd925f3f2b487aa9918537663a44a5 xmlns="47da780b-2e0d-410a-9bb9-e9162121e85b">
      <Terms xmlns="http://schemas.microsoft.com/office/infopath/2007/PartnerControls"/>
    </e0cd925f3f2b487aa9918537663a44a5>
    <Year xmlns="47da780b-2e0d-410a-9bb9-e9162121e85b" xsi:nil="true"/>
    <jc948bb6060944e39d9d11eae5c92882 xmlns="47da780b-2e0d-410a-9bb9-e9162121e85b">
      <Terms xmlns="http://schemas.microsoft.com/office/infopath/2007/PartnerControls"/>
    </jc948bb6060944e39d9d11eae5c92882>
    <m9cf4dff02ee4620852ffcd5d91137ba xmlns="47da780b-2e0d-410a-9bb9-e9162121e85b">
      <Terms xmlns="http://schemas.microsoft.com/office/infopath/2007/PartnerControls"/>
    </m9cf4dff02ee4620852ffcd5d91137ba>
    <TaxCatchAll xmlns="47da780b-2e0d-410a-9bb9-e9162121e85b">
      <Value>638</Value>
    </TaxCatchAll>
    <_dlc_DocId xmlns="47da780b-2e0d-410a-9bb9-e9162121e85b">UCT5MHMURRVS-1053294760-174</_dlc_DocId>
    <_dlc_DocIdUrl xmlns="47da780b-2e0d-410a-9bb9-e9162121e85b">
      <Url>https://landolakes.sharepoint.com/sites/V37DevLink/Projects/AC/Haiti/PARE/_layouts/15/DocIdRedir.aspx?ID=UCT5MHMURRVS-1053294760-174</Url>
      <Description>UCT5MHMURRVS-1053294760-174</Description>
    </_dlc_DocIdUrl>
    <_dlc_DocIdPersistId xmlns="47da780b-2e0d-410a-9bb9-e9162121e85b" xsi:nil="true"/>
    <lcf76f155ced4ddcb4097134ff3c332f xmlns="087768f8-c0d9-46be-aee4-446832e7d8db">
      <Terms xmlns="http://schemas.microsoft.com/office/infopath/2007/PartnerControls"/>
    </lcf76f155ced4ddcb4097134ff3c332f>
    <SubawardName xmlns="47da780b-2e0d-410a-9bb9-e9162121e85b">0001-PARE-APS-2024</SubawardName>
    <o6def833cf00462c81e7ee1e34b67be7 xmlns="47da780b-2e0d-410a-9bb9-e9162121e85b">
      <Terms xmlns="http://schemas.microsoft.com/office/infopath/2007/PartnerControls">
        <TermInfo xmlns="http://schemas.microsoft.com/office/infopath/2007/PartnerControls">
          <TermName xmlns="http://schemas.microsoft.com/office/infopath/2007/PartnerControls">Needs new value (request from cavolk@landolakes.com) and then update</TermName>
          <TermId xmlns="http://schemas.microsoft.com/office/infopath/2007/PartnerControls">ecb94bfa-a656-419c-b2b9-0f9ae1ab973f</TermId>
        </TermInfo>
      </Terms>
    </o6def833cf00462c81e7ee1e34b67be7>
  </documentManagement>
</p:properties>
</file>

<file path=customXml/itemProps1.xml><?xml version="1.0" encoding="utf-8"?>
<ds:datastoreItem xmlns:ds="http://schemas.openxmlformats.org/officeDocument/2006/customXml" ds:itemID="{59EE796D-7510-4B42-AD8E-656D430439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7da780b-2e0d-410a-9bb9-e9162121e85b"/>
    <ds:schemaRef ds:uri="087768f8-c0d9-46be-aee4-446832e7d8db"/>
    <ds:schemaRef ds:uri="7f24121e-8f51-404a-bd84-6f4436ef68e0"/>
    <ds:schemaRef ds:uri="6ea2b64c-65fe-4e20-ac4c-7bf8cc6478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21270C6-8B25-4B45-85AA-82DB4CB4C682}">
  <ds:schemaRefs>
    <ds:schemaRef ds:uri="http://schemas.microsoft.com/sharepoint/events"/>
  </ds:schemaRefs>
</ds:datastoreItem>
</file>

<file path=customXml/itemProps3.xml><?xml version="1.0" encoding="utf-8"?>
<ds:datastoreItem xmlns:ds="http://schemas.openxmlformats.org/officeDocument/2006/customXml" ds:itemID="{3B9505A0-5A4B-4741-9281-402209C977A3}">
  <ds:schemaRefs>
    <ds:schemaRef ds:uri="http://schemas.microsoft.com/sharepoint/v3/contenttype/forms"/>
  </ds:schemaRefs>
</ds:datastoreItem>
</file>

<file path=customXml/itemProps4.xml><?xml version="1.0" encoding="utf-8"?>
<ds:datastoreItem xmlns:ds="http://schemas.openxmlformats.org/officeDocument/2006/customXml" ds:itemID="{153B122E-F3EA-450A-8ACB-DD72E540A584}">
  <ds:schemaRefs>
    <ds:schemaRef ds:uri="http://purl.org/dc/terms/"/>
    <ds:schemaRef ds:uri="http://schemas.microsoft.com/office/2006/documentManagement/types"/>
    <ds:schemaRef ds:uri="94404c27-1938-4ac9-bca9-af80f5b19d75"/>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9a31b816-4e37-4c66-a9df-ff7b8d05d15e"/>
    <ds:schemaRef ds:uri="http://purl.org/dc/dcmitype/"/>
    <ds:schemaRef ds:uri="47da780b-2e0d-410a-9bb9-e9162121e85b"/>
    <ds:schemaRef ds:uri="087768f8-c0d9-46be-aee4-446832e7d8db"/>
  </ds:schemaRefs>
</ds:datastoreItem>
</file>

<file path=docMetadata/LabelInfo.xml><?xml version="1.0" encoding="utf-8"?>
<clbl:labelList xmlns:clbl="http://schemas.microsoft.com/office/2020/mipLabelMetadata">
  <clbl:label id="{21ab97d7-8e75-4056-826b-9d8ec665c5a3}" enabled="0" method="" siteId="{21ab97d7-8e75-4056-826b-9d8ec665c5a3}" removed="1"/>
</clbl:labelList>
</file>

<file path=docProps/app.xml><?xml version="1.0" encoding="utf-8"?>
<Properties xmlns="http://schemas.openxmlformats.org/officeDocument/2006/extended-properties" xmlns:vt="http://schemas.openxmlformats.org/officeDocument/2006/docPropsVTypes">
  <TotalTime>13785</TotalTime>
  <Words>1667</Words>
  <Application>Microsoft Office PowerPoint</Application>
  <PresentationFormat>On-screen Show (4:3)</PresentationFormat>
  <Paragraphs>149</Paragraphs>
  <Slides>17</Slides>
  <Notes>13</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17</vt:i4>
      </vt:variant>
    </vt:vector>
  </HeadingPairs>
  <TitlesOfParts>
    <vt:vector size="28" baseType="lpstr">
      <vt:lpstr>Arial</vt:lpstr>
      <vt:lpstr>Calibri</vt:lpstr>
      <vt:lpstr>Gill Sans</vt:lpstr>
      <vt:lpstr>Gill Sans MT</vt:lpstr>
      <vt:lpstr>inherit</vt:lpstr>
      <vt:lpstr>Title Slide</vt:lpstr>
      <vt:lpstr>Content Slides</vt:lpstr>
      <vt:lpstr>Feed the Future-only branded blank</vt:lpstr>
      <vt:lpstr>Closing Slide</vt:lpstr>
      <vt:lpstr>1_Closing Slide</vt:lpstr>
      <vt:lpstr>2_Content Slides</vt:lpstr>
      <vt:lpstr>PowerPoint Presentation</vt:lpstr>
      <vt:lpstr>Vue d'ensemble </vt:lpstr>
      <vt:lpstr>OBJEctifs et résultats attendus</vt:lpstr>
      <vt:lpstr>PowerPoint Presentation</vt:lpstr>
      <vt:lpstr>Approche du développement des systèmes de marché </vt:lpstr>
      <vt:lpstr>PowerPoint Presentation</vt:lpstr>
      <vt:lpstr>Principes clés de l'approche</vt:lpstr>
      <vt:lpstr>Principes clés de l'approche</vt:lpstr>
      <vt:lpstr>PowerPoint Presentation</vt:lpstr>
      <vt:lpstr>PowerPoint Presentation</vt:lpstr>
      <vt:lpstr>Connaître les résultats que PARE cherche à atteindre</vt:lpstr>
      <vt:lpstr>Éléments à prendre en compte lors de la rédaction des propositions</vt:lpstr>
      <vt:lpstr>PowerPoint Presentation</vt:lpstr>
      <vt:lpstr>Erreurs courantes à éviter</vt:lpstr>
      <vt:lpstr>Erreurs courantes à éviter</vt:lpstr>
      <vt:lpstr>PowerPoint Presentation</vt:lpstr>
      <vt:lpstr>PowerPoint Presentation</vt:lpstr>
    </vt:vector>
  </TitlesOfParts>
  <Company>Rowe Design House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MSD approach and and considerations for high quality proposals</dc:title>
  <dc:creator>Miya Rowe</dc:creator>
  <cp:keywords>, docId:3B10F5A54E462390A04E538E31DF3EFE</cp:keywords>
  <cp:lastModifiedBy>Parvilus, Betty</cp:lastModifiedBy>
  <cp:revision>634</cp:revision>
  <cp:lastPrinted>2015-01-30T22:32:16Z</cp:lastPrinted>
  <dcterms:created xsi:type="dcterms:W3CDTF">2015-01-15T01:04:45Z</dcterms:created>
  <dcterms:modified xsi:type="dcterms:W3CDTF">2024-11-14T20:26:43Z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0x010100E28104C10C5ABF419CFB7762A2FEE76A010101050057FF20984E525941AA863B22D4EEE974</vt:lpwstr>
  </property>
  <property fmtid="{D5CDD505-2E9C-101B-9397-08002B2CF9AE}" pid="3" name="_dlc_DocIdItemGuid">
    <vt:lpwstr>1fceb173-d1b0-46c9-9e98-cc65f60268d6</vt:lpwstr>
  </property>
  <property fmtid="{D5CDD505-2E9C-101B-9397-08002B2CF9AE}" pid="4" name="Donor">
    <vt:lpwstr/>
  </property>
  <property fmtid="{D5CDD505-2E9C-101B-9397-08002B2CF9AE}" pid="5" name="Project">
    <vt:lpwstr/>
  </property>
  <property fmtid="{D5CDD505-2E9C-101B-9397-08002B2CF9AE}" pid="6" name="gb9184658c99410aa6aedf4498b8c49c">
    <vt:lpwstr/>
  </property>
  <property fmtid="{D5CDD505-2E9C-101B-9397-08002B2CF9AE}" pid="7" name="Projects">
    <vt:lpwstr/>
  </property>
  <property fmtid="{D5CDD505-2E9C-101B-9397-08002B2CF9AE}" pid="8" name="Region">
    <vt:lpwstr/>
  </property>
  <property fmtid="{D5CDD505-2E9C-101B-9397-08002B2CF9AE}" pid="9" name="MgmtTopic">
    <vt:lpwstr/>
  </property>
  <property fmtid="{D5CDD505-2E9C-101B-9397-08002B2CF9AE}" pid="10" name="Country">
    <vt:lpwstr/>
  </property>
  <property fmtid="{D5CDD505-2E9C-101B-9397-08002B2CF9AE}" pid="11" name="ec83594c242e48f89a7634e62ddfb293">
    <vt:lpwstr/>
  </property>
  <property fmtid="{D5CDD505-2E9C-101B-9397-08002B2CF9AE}" pid="12" name="Organization">
    <vt:lpwstr/>
  </property>
  <property fmtid="{D5CDD505-2E9C-101B-9397-08002B2CF9AE}" pid="13" name="CountryDocType">
    <vt:lpwstr/>
  </property>
  <property fmtid="{D5CDD505-2E9C-101B-9397-08002B2CF9AE}" pid="14" name="DeptDocType">
    <vt:lpwstr/>
  </property>
  <property fmtid="{D5CDD505-2E9C-101B-9397-08002B2CF9AE}" pid="15" name="IDDDepartment">
    <vt:lpwstr/>
  </property>
  <property fmtid="{D5CDD505-2E9C-101B-9397-08002B2CF9AE}" pid="16" name="f99c6625b8c8479382f7bb29f57d0e64">
    <vt:lpwstr/>
  </property>
  <property fmtid="{D5CDD505-2E9C-101B-9397-08002B2CF9AE}" pid="17" name="MonthComplete">
    <vt:lpwstr/>
  </property>
  <property fmtid="{D5CDD505-2E9C-101B-9397-08002B2CF9AE}" pid="18" name="ProjSubAwardDocType">
    <vt:lpwstr>638;#Needs new value (request from cavolk@landolakes.com) and then update|ecb94bfa-a656-419c-b2b9-0f9ae1ab973f</vt:lpwstr>
  </property>
  <property fmtid="{D5CDD505-2E9C-101B-9397-08002B2CF9AE}" pid="19" name="MediaServiceImageTags">
    <vt:lpwstr/>
  </property>
  <property fmtid="{D5CDD505-2E9C-101B-9397-08002B2CF9AE}" pid="20" name="m27f7216c1e6424e93239f50b2522354">
    <vt:lpwstr/>
  </property>
  <property fmtid="{D5CDD505-2E9C-101B-9397-08002B2CF9AE}" pid="21" name="Countrys">
    <vt:lpwstr/>
  </property>
  <property fmtid="{D5CDD505-2E9C-101B-9397-08002B2CF9AE}" pid="22" name="PracticeAreas">
    <vt:lpwstr/>
  </property>
  <property fmtid="{D5CDD505-2E9C-101B-9397-08002B2CF9AE}" pid="23" name="m15ebcfa5c464dc186c8244ec7539b98">
    <vt:lpwstr/>
  </property>
</Properties>
</file>