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4"/>
    <p:sldMasterId id="2147483686" r:id="rId5"/>
    <p:sldMasterId id="2147483707" r:id="rId6"/>
    <p:sldMasterId id="2147483701" r:id="rId7"/>
    <p:sldMasterId id="2147483731" r:id="rId8"/>
    <p:sldMasterId id="2147483767" r:id="rId9"/>
  </p:sldMasterIdLst>
  <p:notesMasterIdLst>
    <p:notesMasterId r:id="rId20"/>
  </p:notesMasterIdLst>
  <p:handoutMasterIdLst>
    <p:handoutMasterId r:id="rId21"/>
  </p:handoutMasterIdLst>
  <p:sldIdLst>
    <p:sldId id="390" r:id="rId10"/>
    <p:sldId id="2141412162" r:id="rId11"/>
    <p:sldId id="2141412169" r:id="rId12"/>
    <p:sldId id="528" r:id="rId13"/>
    <p:sldId id="532" r:id="rId14"/>
    <p:sldId id="12253" r:id="rId15"/>
    <p:sldId id="2141412202" r:id="rId16"/>
    <p:sldId id="2141412203" r:id="rId17"/>
    <p:sldId id="2141412204" r:id="rId18"/>
    <p:sldId id="2141412177" r:id="rId19"/>
  </p:sldIdLst>
  <p:sldSz cx="9144000" cy="6858000" type="screen4x3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99B5"/>
    <a:srgbClr val="00FFCC"/>
    <a:srgbClr val="006600"/>
    <a:srgbClr val="788D36"/>
    <a:srgbClr val="D37D28"/>
    <a:srgbClr val="94A545"/>
    <a:srgbClr val="000000"/>
    <a:srgbClr val="3C7E94"/>
    <a:srgbClr val="BA6324"/>
    <a:srgbClr val="878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77003" autoAdjust="0"/>
  </p:normalViewPr>
  <p:slideViewPr>
    <p:cSldViewPr snapToGrid="0" showGuides="1">
      <p:cViewPr varScale="1">
        <p:scale>
          <a:sx n="63" d="100"/>
          <a:sy n="63" d="100"/>
        </p:scale>
        <p:origin x="1328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, Jean" userId="dc8fe012-0030-4edc-92e9-c71769dc9868" providerId="ADAL" clId="{AFDD0382-4E2C-43A6-9442-648F74DF2102}"/>
    <pc:docChg chg="undo custSel delSld modSld">
      <pc:chgData name="Daniel, Jean" userId="dc8fe012-0030-4edc-92e9-c71769dc9868" providerId="ADAL" clId="{AFDD0382-4E2C-43A6-9442-648F74DF2102}" dt="2023-12-12T16:55:40.349" v="702" actId="14100"/>
      <pc:docMkLst>
        <pc:docMk/>
      </pc:docMkLst>
      <pc:sldChg chg="modSp del mod">
        <pc:chgData name="Daniel, Jean" userId="dc8fe012-0030-4edc-92e9-c71769dc9868" providerId="ADAL" clId="{AFDD0382-4E2C-43A6-9442-648F74DF2102}" dt="2023-12-12T13:46:34.276" v="39" actId="47"/>
        <pc:sldMkLst>
          <pc:docMk/>
          <pc:sldMk cId="3043697737" sldId="2141412182"/>
        </pc:sldMkLst>
        <pc:spChg chg="mod">
          <ac:chgData name="Daniel, Jean" userId="dc8fe012-0030-4edc-92e9-c71769dc9868" providerId="ADAL" clId="{AFDD0382-4E2C-43A6-9442-648F74DF2102}" dt="2023-12-12T13:45:57.246" v="38" actId="1037"/>
          <ac:spMkLst>
            <pc:docMk/>
            <pc:sldMk cId="3043697737" sldId="2141412182"/>
            <ac:spMk id="3" creationId="{E7BBAEBD-926C-C943-5377-A9C7E388C39F}"/>
          </ac:spMkLst>
        </pc:spChg>
        <pc:spChg chg="mod">
          <ac:chgData name="Daniel, Jean" userId="dc8fe012-0030-4edc-92e9-c71769dc9868" providerId="ADAL" clId="{AFDD0382-4E2C-43A6-9442-648F74DF2102}" dt="2023-12-12T13:45:45.010" v="16" actId="108"/>
          <ac:spMkLst>
            <pc:docMk/>
            <pc:sldMk cId="3043697737" sldId="2141412182"/>
            <ac:spMk id="7" creationId="{68DB7417-F819-FAB1-8E4D-265A047E1131}"/>
          </ac:spMkLst>
        </pc:spChg>
      </pc:sldChg>
      <pc:sldChg chg="modSp mod">
        <pc:chgData name="Daniel, Jean" userId="dc8fe012-0030-4edc-92e9-c71769dc9868" providerId="ADAL" clId="{AFDD0382-4E2C-43A6-9442-648F74DF2102}" dt="2023-12-12T14:15:05.286" v="259" actId="20577"/>
        <pc:sldMkLst>
          <pc:docMk/>
          <pc:sldMk cId="3812124465" sldId="2141412202"/>
        </pc:sldMkLst>
        <pc:spChg chg="mod">
          <ac:chgData name="Daniel, Jean" userId="dc8fe012-0030-4edc-92e9-c71769dc9868" providerId="ADAL" clId="{AFDD0382-4E2C-43A6-9442-648F74DF2102}" dt="2023-12-12T14:15:05.286" v="259" actId="20577"/>
          <ac:spMkLst>
            <pc:docMk/>
            <pc:sldMk cId="3812124465" sldId="2141412202"/>
            <ac:spMk id="3" creationId="{53188E62-EE16-B438-48BC-6A9CCD2C4250}"/>
          </ac:spMkLst>
        </pc:spChg>
      </pc:sldChg>
      <pc:sldChg chg="modSp mod">
        <pc:chgData name="Daniel, Jean" userId="dc8fe012-0030-4edc-92e9-c71769dc9868" providerId="ADAL" clId="{AFDD0382-4E2C-43A6-9442-648F74DF2102}" dt="2023-12-12T14:15:50.779" v="323" actId="6549"/>
        <pc:sldMkLst>
          <pc:docMk/>
          <pc:sldMk cId="2619266532" sldId="2141412203"/>
        </pc:sldMkLst>
        <pc:spChg chg="mod">
          <ac:chgData name="Daniel, Jean" userId="dc8fe012-0030-4edc-92e9-c71769dc9868" providerId="ADAL" clId="{AFDD0382-4E2C-43A6-9442-648F74DF2102}" dt="2023-12-12T14:03:22.461" v="218" actId="1036"/>
          <ac:spMkLst>
            <pc:docMk/>
            <pc:sldMk cId="2619266532" sldId="2141412203"/>
            <ac:spMk id="2" creationId="{90B70B79-EAC7-270C-6238-A06CEF7DEDD4}"/>
          </ac:spMkLst>
        </pc:spChg>
        <pc:spChg chg="mod">
          <ac:chgData name="Daniel, Jean" userId="dc8fe012-0030-4edc-92e9-c71769dc9868" providerId="ADAL" clId="{AFDD0382-4E2C-43A6-9442-648F74DF2102}" dt="2023-12-12T14:15:50.779" v="323" actId="6549"/>
          <ac:spMkLst>
            <pc:docMk/>
            <pc:sldMk cId="2619266532" sldId="2141412203"/>
            <ac:spMk id="3" creationId="{53188E62-EE16-B438-48BC-6A9CCD2C4250}"/>
          </ac:spMkLst>
        </pc:spChg>
      </pc:sldChg>
      <pc:sldChg chg="modSp mod">
        <pc:chgData name="Daniel, Jean" userId="dc8fe012-0030-4edc-92e9-c71769dc9868" providerId="ADAL" clId="{AFDD0382-4E2C-43A6-9442-648F74DF2102}" dt="2023-12-12T16:55:40.349" v="702" actId="14100"/>
        <pc:sldMkLst>
          <pc:docMk/>
          <pc:sldMk cId="3844155206" sldId="2141412204"/>
        </pc:sldMkLst>
        <pc:spChg chg="mod">
          <ac:chgData name="Daniel, Jean" userId="dc8fe012-0030-4edc-92e9-c71769dc9868" providerId="ADAL" clId="{AFDD0382-4E2C-43A6-9442-648F74DF2102}" dt="2023-12-12T16:55:40.349" v="702" actId="14100"/>
          <ac:spMkLst>
            <pc:docMk/>
            <pc:sldMk cId="3844155206" sldId="2141412204"/>
            <ac:spMk id="3" creationId="{E7BBAEBD-926C-C943-5377-A9C7E388C39F}"/>
          </ac:spMkLst>
        </pc:spChg>
        <pc:spChg chg="mod">
          <ac:chgData name="Daniel, Jean" userId="dc8fe012-0030-4edc-92e9-c71769dc9868" providerId="ADAL" clId="{AFDD0382-4E2C-43A6-9442-648F74DF2102}" dt="2023-12-12T16:55:03.386" v="698" actId="108"/>
          <ac:spMkLst>
            <pc:docMk/>
            <pc:sldMk cId="3844155206" sldId="2141412204"/>
            <ac:spMk id="7" creationId="{68DB7417-F819-FAB1-8E4D-265A047E1131}"/>
          </ac:spMkLst>
        </pc:spChg>
        <pc:grpChg chg="mod">
          <ac:chgData name="Daniel, Jean" userId="dc8fe012-0030-4edc-92e9-c71769dc9868" providerId="ADAL" clId="{AFDD0382-4E2C-43A6-9442-648F74DF2102}" dt="2023-12-12T16:51:12.174" v="449" actId="14100"/>
          <ac:grpSpMkLst>
            <pc:docMk/>
            <pc:sldMk cId="3844155206" sldId="2141412204"/>
            <ac:grpSpMk id="4" creationId="{ACDB31BD-AA3F-37E6-D54D-23ECDFD661EB}"/>
          </ac:grpSpMkLst>
        </pc:grpChg>
        <pc:picChg chg="mod">
          <ac:chgData name="Daniel, Jean" userId="dc8fe012-0030-4edc-92e9-c71769dc9868" providerId="ADAL" clId="{AFDD0382-4E2C-43A6-9442-648F74DF2102}" dt="2023-12-12T16:53:50.488" v="569" actId="1036"/>
          <ac:picMkLst>
            <pc:docMk/>
            <pc:sldMk cId="3844155206" sldId="2141412204"/>
            <ac:picMk id="8" creationId="{988A90E1-66EB-5899-8F3E-EC2FC5B19E46}"/>
          </ac:picMkLst>
        </pc:picChg>
        <pc:picChg chg="mod">
          <ac:chgData name="Daniel, Jean" userId="dc8fe012-0030-4edc-92e9-c71769dc9868" providerId="ADAL" clId="{AFDD0382-4E2C-43A6-9442-648F74DF2102}" dt="2023-12-12T16:54:30.916" v="679" actId="1036"/>
          <ac:picMkLst>
            <pc:docMk/>
            <pc:sldMk cId="3844155206" sldId="2141412204"/>
            <ac:picMk id="10" creationId="{490379AC-7CC3-03AC-386E-74D2FF92D9DB}"/>
          </ac:picMkLst>
        </pc:picChg>
        <pc:picChg chg="mod">
          <ac:chgData name="Daniel, Jean" userId="dc8fe012-0030-4edc-92e9-c71769dc9868" providerId="ADAL" clId="{AFDD0382-4E2C-43A6-9442-648F74DF2102}" dt="2023-12-12T16:54:38.405" v="693" actId="1038"/>
          <ac:picMkLst>
            <pc:docMk/>
            <pc:sldMk cId="3844155206" sldId="2141412204"/>
            <ac:picMk id="11" creationId="{B41FEBD4-5590-083D-1660-A2FA7394413F}"/>
          </ac:picMkLst>
        </pc:picChg>
        <pc:picChg chg="mod">
          <ac:chgData name="Daniel, Jean" userId="dc8fe012-0030-4edc-92e9-c71769dc9868" providerId="ADAL" clId="{AFDD0382-4E2C-43A6-9442-648F74DF2102}" dt="2023-12-12T16:54:34.769" v="691" actId="1036"/>
          <ac:picMkLst>
            <pc:docMk/>
            <pc:sldMk cId="3844155206" sldId="2141412204"/>
            <ac:picMk id="12" creationId="{CF686840-407A-AC2F-04DB-0F76C763E5A8}"/>
          </ac:picMkLst>
        </pc:picChg>
        <pc:picChg chg="mod">
          <ac:chgData name="Daniel, Jean" userId="dc8fe012-0030-4edc-92e9-c71769dc9868" providerId="ADAL" clId="{AFDD0382-4E2C-43A6-9442-648F74DF2102}" dt="2023-12-12T16:54:42.420" v="697" actId="1038"/>
          <ac:picMkLst>
            <pc:docMk/>
            <pc:sldMk cId="3844155206" sldId="2141412204"/>
            <ac:picMk id="13" creationId="{387C3432-8457-2967-EABC-2ACE0A2DD239}"/>
          </ac:picMkLst>
        </pc:picChg>
        <pc:picChg chg="mod">
          <ac:chgData name="Daniel, Jean" userId="dc8fe012-0030-4edc-92e9-c71769dc9868" providerId="ADAL" clId="{AFDD0382-4E2C-43A6-9442-648F74DF2102}" dt="2023-12-12T16:53:57.502" v="603" actId="1036"/>
          <ac:picMkLst>
            <pc:docMk/>
            <pc:sldMk cId="3844155206" sldId="2141412204"/>
            <ac:picMk id="14" creationId="{48E8A4E7-DE62-82C7-344E-209883F54F13}"/>
          </ac:picMkLst>
        </pc:picChg>
      </pc:sldChg>
    </pc:docChg>
  </pc:docChgLst>
  <pc:docChgLst>
    <pc:chgData name="Daniel, Jean" userId="dc8fe012-0030-4edc-92e9-c71769dc9868" providerId="ADAL" clId="{B030BE75-B38F-4796-85F7-83BE251291CC}"/>
    <pc:docChg chg="modSld">
      <pc:chgData name="Daniel, Jean" userId="dc8fe012-0030-4edc-92e9-c71769dc9868" providerId="ADAL" clId="{B030BE75-B38F-4796-85F7-83BE251291CC}" dt="2023-12-14T13:50:47.326" v="4" actId="1036"/>
      <pc:docMkLst>
        <pc:docMk/>
      </pc:docMkLst>
      <pc:sldChg chg="modSp mod">
        <pc:chgData name="Daniel, Jean" userId="dc8fe012-0030-4edc-92e9-c71769dc9868" providerId="ADAL" clId="{B030BE75-B38F-4796-85F7-83BE251291CC}" dt="2023-12-14T13:50:47.326" v="4" actId="1036"/>
        <pc:sldMkLst>
          <pc:docMk/>
          <pc:sldMk cId="362844185" sldId="390"/>
        </pc:sldMkLst>
        <pc:spChg chg="mod">
          <ac:chgData name="Daniel, Jean" userId="dc8fe012-0030-4edc-92e9-c71769dc9868" providerId="ADAL" clId="{B030BE75-B38F-4796-85F7-83BE251291CC}" dt="2023-12-14T13:50:47.326" v="4" actId="1036"/>
          <ac:spMkLst>
            <pc:docMk/>
            <pc:sldMk cId="362844185" sldId="390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7F5253C-9A75-AF46-ACEE-EAEE5B05D80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1A940B9-CD79-EF4A-961D-7F81D59A96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93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B0B5A0C-4C94-FA4D-AE3B-06DAC0064AF4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D154D62-D7A5-D248-8B93-7A8623E10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17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5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Un objectif global soutenu par 3 objectifs spécifiques</a:t>
            </a:r>
          </a:p>
          <a:p>
            <a:endParaRPr lang="fr-FR" noProof="0" dirty="0"/>
          </a:p>
          <a:p>
            <a:r>
              <a:rPr lang="fr-FR" noProof="0" dirty="0"/>
              <a:t>Objectif 1 : Il est ancré au niveau des producteurs  : techniques ou technologie de production animale</a:t>
            </a:r>
          </a:p>
          <a:p>
            <a:r>
              <a:rPr lang="fr-FR" noProof="0" dirty="0"/>
              <a:t>Objectif 2 : En appui à l’objectif 1. La connexion des éleveurs aux services pour mieux produire  </a:t>
            </a:r>
          </a:p>
          <a:p>
            <a:r>
              <a:rPr lang="fr-FR" noProof="0" dirty="0"/>
              <a:t>Objectif 3 : Il est ancré sur les acteurs du marché, la commercialisation ou la transformation et l’appui aux filières de l’ élevage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154D62-D7A5-D248-8B93-7A8623E100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5254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MSD :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approche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visant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à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développer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les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systèmes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marché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manière à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qu'ils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fonctionnent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manière plus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efficace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durable et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bénéfique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pour les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pauvres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en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renforçant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leurs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capacités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et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en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leur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offrant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la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possibilité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d'améliorer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leurs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conditions de vie.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Elle </a:t>
            </a:r>
            <a:r>
              <a:rPr kumimoji="0" lang="en-US" sz="1200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intègre</a:t>
            </a:r>
            <a:r>
              <a:rPr kumimoji="0" lang="en-US" sz="12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la </a:t>
            </a:r>
            <a:r>
              <a:rPr lang="en-US" sz="1200" dirty="0"/>
              <a:t>pensée </a:t>
            </a:r>
            <a:r>
              <a:rPr lang="en-US" sz="1200" dirty="0" err="1"/>
              <a:t>systémique</a:t>
            </a:r>
            <a:r>
              <a:rPr lang="en-US" sz="1200" dirty="0"/>
              <a:t>, la </a:t>
            </a:r>
            <a:r>
              <a:rPr lang="en-US" sz="1200" dirty="0" err="1"/>
              <a:t>responsabilité</a:t>
            </a:r>
            <a:r>
              <a:rPr lang="en-US" sz="1200" dirty="0"/>
              <a:t> et la gestion adaptative.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Les </a:t>
            </a:r>
            <a:r>
              <a:rPr lang="en-US" sz="1200" dirty="0" err="1"/>
              <a:t>projets</a:t>
            </a:r>
            <a:r>
              <a:rPr lang="en-US" sz="1200" dirty="0"/>
              <a:t> de </a:t>
            </a:r>
            <a:r>
              <a:rPr lang="en-US" sz="1200" dirty="0" err="1"/>
              <a:t>développement</a:t>
            </a:r>
            <a:r>
              <a:rPr lang="en-US" sz="1200" dirty="0"/>
              <a:t> des </a:t>
            </a:r>
            <a:r>
              <a:rPr lang="en-US" sz="1200" dirty="0" err="1"/>
              <a:t>systèmes</a:t>
            </a:r>
            <a:r>
              <a:rPr lang="en-US" sz="1200" dirty="0"/>
              <a:t> de </a:t>
            </a:r>
            <a:r>
              <a:rPr lang="en-US" sz="1200" dirty="0" err="1"/>
              <a:t>marché</a:t>
            </a:r>
            <a:r>
              <a:rPr lang="en-US" sz="1200" dirty="0"/>
              <a:t> (DMS) </a:t>
            </a:r>
            <a:r>
              <a:rPr lang="en-US" sz="1200" dirty="0" err="1"/>
              <a:t>sélectionnent</a:t>
            </a:r>
            <a:r>
              <a:rPr lang="en-US" sz="1200" dirty="0"/>
              <a:t> et </a:t>
            </a:r>
            <a:r>
              <a:rPr lang="en-US" sz="1200" dirty="0" err="1"/>
              <a:t>conçoivent</a:t>
            </a:r>
            <a:r>
              <a:rPr lang="en-US" sz="1200" dirty="0"/>
              <a:t> </a:t>
            </a:r>
            <a:r>
              <a:rPr lang="en-US" sz="1200" dirty="0" err="1"/>
              <a:t>souvent</a:t>
            </a:r>
            <a:r>
              <a:rPr lang="en-US" sz="1200" dirty="0"/>
              <a:t> des interventions </a:t>
            </a:r>
            <a:r>
              <a:rPr lang="en-US" sz="1200" dirty="0" err="1"/>
              <a:t>visant</a:t>
            </a:r>
            <a:r>
              <a:rPr lang="en-US" sz="1200" dirty="0"/>
              <a:t> à </a:t>
            </a:r>
            <a:r>
              <a:rPr lang="en-US" sz="1200" dirty="0" err="1"/>
              <a:t>faciliter</a:t>
            </a:r>
            <a:r>
              <a:rPr lang="en-US" sz="1200" dirty="0"/>
              <a:t> </a:t>
            </a:r>
            <a:r>
              <a:rPr lang="en-US" sz="1200" dirty="0" err="1"/>
              <a:t>l'innovation</a:t>
            </a:r>
            <a:r>
              <a:rPr lang="en-US" sz="1200" dirty="0"/>
              <a:t> </a:t>
            </a:r>
            <a:r>
              <a:rPr lang="en-US" sz="1200" dirty="0" err="1"/>
              <a:t>commerciale</a:t>
            </a:r>
            <a:r>
              <a:rPr lang="en-US" sz="1200" dirty="0"/>
              <a:t> - nouveaux </a:t>
            </a:r>
            <a:r>
              <a:rPr lang="en-US" sz="1200" dirty="0" err="1"/>
              <a:t>approvisionnements</a:t>
            </a:r>
            <a:r>
              <a:rPr lang="en-US" sz="1200" dirty="0"/>
              <a:t>, nouvelle </a:t>
            </a:r>
            <a:r>
              <a:rPr lang="en-US" sz="1200" dirty="0" err="1"/>
              <a:t>demande</a:t>
            </a:r>
            <a:r>
              <a:rPr lang="en-US" sz="1200" dirty="0"/>
              <a:t> </a:t>
            </a:r>
            <a:r>
              <a:rPr lang="en-US" sz="1200" dirty="0" err="1"/>
              <a:t>ou</a:t>
            </a:r>
            <a:r>
              <a:rPr lang="en-US" sz="1200" dirty="0"/>
              <a:t> nouveaux </a:t>
            </a:r>
            <a:r>
              <a:rPr lang="en-US" sz="1200" dirty="0" err="1"/>
              <a:t>modèles</a:t>
            </a:r>
            <a:r>
              <a:rPr lang="en-US" sz="1200" dirty="0"/>
              <a:t> </a:t>
            </a:r>
            <a:r>
              <a:rPr lang="en-US" sz="1200" dirty="0" err="1"/>
              <a:t>d'entreprise</a:t>
            </a:r>
            <a:r>
              <a:rPr lang="en-US" sz="1200" dirty="0"/>
              <a:t> (</a:t>
            </a:r>
            <a:r>
              <a:rPr lang="en-US" sz="1200" dirty="0" err="1"/>
              <a:t>nouvelles</a:t>
            </a:r>
            <a:r>
              <a:rPr lang="en-US" sz="1200" dirty="0"/>
              <a:t> façons de </a:t>
            </a:r>
            <a:r>
              <a:rPr lang="en-US" sz="1200" dirty="0" err="1"/>
              <a:t>produire</a:t>
            </a:r>
            <a:r>
              <a:rPr lang="en-US" sz="1200" dirty="0"/>
              <a:t> et de </a:t>
            </a:r>
            <a:r>
              <a:rPr lang="en-US" sz="1200" dirty="0" err="1"/>
              <a:t>distribuer</a:t>
            </a:r>
            <a:r>
              <a:rPr lang="en-US" sz="1200" dirty="0"/>
              <a:t> </a:t>
            </a:r>
            <a:r>
              <a:rPr lang="en-US" sz="1200" dirty="0" err="1"/>
              <a:t>l'offre</a:t>
            </a:r>
            <a:r>
              <a:rPr lang="en-US" sz="1200" dirty="0"/>
              <a:t>, </a:t>
            </a:r>
            <a:r>
              <a:rPr lang="en-US" sz="1200" dirty="0" err="1"/>
              <a:t>ou</a:t>
            </a:r>
            <a:r>
              <a:rPr lang="en-US" sz="1200" dirty="0"/>
              <a:t> </a:t>
            </a:r>
            <a:r>
              <a:rPr lang="en-US" sz="1200" dirty="0" err="1"/>
              <a:t>nouvelles</a:t>
            </a:r>
            <a:r>
              <a:rPr lang="en-US" sz="1200" dirty="0"/>
              <a:t> façons de </a:t>
            </a:r>
            <a:r>
              <a:rPr lang="en-US" sz="1200" dirty="0" err="1"/>
              <a:t>produire</a:t>
            </a:r>
            <a:r>
              <a:rPr lang="en-US" sz="1200" dirty="0"/>
              <a:t> et de </a:t>
            </a:r>
            <a:r>
              <a:rPr lang="en-US" sz="1200" dirty="0" err="1"/>
              <a:t>regrouper</a:t>
            </a:r>
            <a:r>
              <a:rPr lang="en-US" sz="1200" dirty="0"/>
              <a:t> pour </a:t>
            </a:r>
            <a:r>
              <a:rPr lang="en-US" sz="1200" dirty="0" err="1"/>
              <a:t>répondre</a:t>
            </a:r>
            <a:r>
              <a:rPr lang="en-US" sz="1200" dirty="0"/>
              <a:t> à la </a:t>
            </a:r>
            <a:r>
              <a:rPr lang="en-US" sz="1200" dirty="0" err="1"/>
              <a:t>demande</a:t>
            </a:r>
            <a:r>
              <a:rPr lang="en-US" sz="1200" dirty="0"/>
              <a:t>) </a:t>
            </a:r>
            <a:r>
              <a:rPr lang="en-US" sz="1200" dirty="0" err="1"/>
              <a:t>conçus</a:t>
            </a:r>
            <a:r>
              <a:rPr lang="en-US" sz="1200" dirty="0"/>
              <a:t> pour </a:t>
            </a:r>
            <a:r>
              <a:rPr lang="en-US" sz="1200" dirty="0" err="1"/>
              <a:t>permettre</a:t>
            </a:r>
            <a:r>
              <a:rPr lang="en-US" sz="1200" dirty="0"/>
              <a:t> aux </a:t>
            </a:r>
            <a:r>
              <a:rPr lang="en-US" sz="1200" dirty="0" err="1"/>
              <a:t>pauvres</a:t>
            </a:r>
            <a:r>
              <a:rPr lang="en-US" sz="1200" dirty="0"/>
              <a:t> de </a:t>
            </a:r>
            <a:r>
              <a:rPr lang="en-US" sz="1200" dirty="0" err="1"/>
              <a:t>participer</a:t>
            </a:r>
            <a:r>
              <a:rPr lang="en-US" sz="1200" dirty="0"/>
              <a:t> plus </a:t>
            </a:r>
            <a:r>
              <a:rPr lang="en-US" sz="1200" dirty="0" err="1"/>
              <a:t>avantageusement</a:t>
            </a:r>
            <a:r>
              <a:rPr lang="en-US" sz="1200" dirty="0"/>
              <a:t> aux </a:t>
            </a:r>
            <a:r>
              <a:rPr lang="en-US" sz="1200" dirty="0" err="1"/>
              <a:t>marchés</a:t>
            </a:r>
            <a:r>
              <a:rPr lang="en-US" sz="1200" dirty="0"/>
              <a:t>.</a:t>
            </a:r>
            <a:endParaRPr kumimoji="0" lang="en-US" sz="1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2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Les </a:t>
            </a:r>
            <a:r>
              <a:rPr lang="en-US" dirty="0" err="1"/>
              <a:t>praticiens</a:t>
            </a:r>
            <a:r>
              <a:rPr lang="en-US" dirty="0"/>
              <a:t> des </a:t>
            </a:r>
            <a:r>
              <a:rPr lang="en-US" dirty="0" err="1"/>
              <a:t>systèmes</a:t>
            </a:r>
            <a:r>
              <a:rPr lang="en-US" dirty="0"/>
              <a:t> de </a:t>
            </a:r>
            <a:r>
              <a:rPr lang="en-US" dirty="0" err="1"/>
              <a:t>marché</a:t>
            </a:r>
            <a:r>
              <a:rPr lang="en-US" dirty="0"/>
              <a:t> </a:t>
            </a:r>
            <a:r>
              <a:rPr lang="en-US" dirty="0" err="1"/>
              <a:t>pourraient</a:t>
            </a:r>
            <a:r>
              <a:rPr lang="en-US" dirty="0"/>
              <a:t> </a:t>
            </a:r>
            <a:r>
              <a:rPr lang="en-US" dirty="0" err="1"/>
              <a:t>ajouter</a:t>
            </a:r>
            <a:r>
              <a:rPr lang="en-US" dirty="0"/>
              <a:t> à la </a:t>
            </a:r>
            <a:r>
              <a:rPr lang="en-US" dirty="0" err="1"/>
              <a:t>définition</a:t>
            </a:r>
            <a:r>
              <a:rPr lang="en-US" dirty="0"/>
              <a:t> de la RMS : la </a:t>
            </a:r>
            <a:r>
              <a:rPr lang="en-US" dirty="0" err="1"/>
              <a:t>capacité</a:t>
            </a:r>
            <a:r>
              <a:rPr lang="en-US" dirty="0"/>
              <a:t> des </a:t>
            </a:r>
            <a:r>
              <a:rPr lang="en-US" dirty="0" err="1"/>
              <a:t>systèmes</a:t>
            </a:r>
            <a:r>
              <a:rPr lang="en-US" dirty="0"/>
              <a:t> de </a:t>
            </a:r>
            <a:r>
              <a:rPr lang="en-US" dirty="0" err="1"/>
              <a:t>marché</a:t>
            </a:r>
            <a:r>
              <a:rPr lang="en-US" dirty="0"/>
              <a:t> à </a:t>
            </a:r>
            <a:r>
              <a:rPr lang="en-US" dirty="0" err="1"/>
              <a:t>allouer</a:t>
            </a:r>
            <a:r>
              <a:rPr lang="en-US" dirty="0"/>
              <a:t> les </a:t>
            </a:r>
            <a:r>
              <a:rPr lang="en-US" dirty="0" err="1"/>
              <a:t>ressources</a:t>
            </a:r>
            <a:r>
              <a:rPr lang="en-US" dirty="0"/>
              <a:t>, à </a:t>
            </a:r>
            <a:r>
              <a:rPr lang="en-US" dirty="0" err="1"/>
              <a:t>puiser</a:t>
            </a:r>
            <a:r>
              <a:rPr lang="en-US" dirty="0"/>
              <a:t> dans les </a:t>
            </a:r>
            <a:r>
              <a:rPr lang="en-US" dirty="0" err="1"/>
              <a:t>ressources</a:t>
            </a:r>
            <a:r>
              <a:rPr lang="en-US" dirty="0"/>
              <a:t> au </a:t>
            </a:r>
            <a:r>
              <a:rPr lang="en-US" dirty="0" err="1"/>
              <a:t>niveau</a:t>
            </a:r>
            <a:r>
              <a:rPr lang="en-US" dirty="0"/>
              <a:t> du </a:t>
            </a:r>
            <a:r>
              <a:rPr lang="en-US" dirty="0" err="1"/>
              <a:t>système</a:t>
            </a:r>
            <a:r>
              <a:rPr lang="en-US" dirty="0"/>
              <a:t> (</a:t>
            </a:r>
            <a:r>
              <a:rPr lang="en-US" dirty="0" err="1"/>
              <a:t>comme</a:t>
            </a:r>
            <a:r>
              <a:rPr lang="en-US" dirty="0"/>
              <a:t> les filets de </a:t>
            </a:r>
            <a:r>
              <a:rPr lang="en-US" dirty="0" err="1"/>
              <a:t>sécurité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, le capital social, le </a:t>
            </a:r>
            <a:r>
              <a:rPr lang="en-US" dirty="0" err="1"/>
              <a:t>système</a:t>
            </a:r>
            <a:r>
              <a:rPr lang="en-US" dirty="0"/>
              <a:t> financier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l'aide</a:t>
            </a:r>
            <a:r>
              <a:rPr lang="en-US" dirty="0"/>
              <a:t> </a:t>
            </a:r>
            <a:r>
              <a:rPr lang="en-US" dirty="0" err="1"/>
              <a:t>gouvernementale</a:t>
            </a:r>
            <a:r>
              <a:rPr lang="en-US" dirty="0"/>
              <a:t>) et à </a:t>
            </a:r>
            <a:r>
              <a:rPr lang="en-US" dirty="0" err="1"/>
              <a:t>innover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résoudre</a:t>
            </a:r>
            <a:r>
              <a:rPr lang="en-US" dirty="0"/>
              <a:t> les </a:t>
            </a:r>
            <a:r>
              <a:rPr lang="en-US" dirty="0" err="1"/>
              <a:t>problèmes</a:t>
            </a:r>
            <a:r>
              <a:rPr lang="en-US" dirty="0"/>
              <a:t> face aux chocs et aux tensions.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36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9C6106-B724-47F5-BA8F-3EC0493316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98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13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2" name="Google Shape;62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432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25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47745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871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">
  <p:cSld name="Closing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938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1691C-FF03-46FC-9D49-8F857EF9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F548-9361-4F39-ABCB-5FD89C145A4D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7BB02-E5F1-4B6B-BF56-C2A613B35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0DF2B-DE0C-4569-BFCF-A28A42426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796-71AA-49F6-BB71-AF86ECFAA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358758" y="6611159"/>
            <a:ext cx="7226024" cy="230832"/>
          </a:xfrm>
          <a:prstGeom prst="rect">
            <a:avLst/>
          </a:prstGeom>
          <a:noFill/>
          <a:ln w="12700" cap="sq" cmpd="sng">
            <a:noFill/>
            <a:prstDash val="solid"/>
          </a:ln>
        </p:spPr>
        <p:txBody>
          <a:bodyPr wrap="square" rtlCol="0" anchor="t" anchorCtr="0">
            <a:spAutoFit/>
          </a:bodyPr>
          <a:lstStyle/>
          <a:p>
            <a:r>
              <a:rPr lang="en-US" sz="900" b="0" i="1" dirty="0">
                <a:solidFill>
                  <a:schemeClr val="bg1"/>
                </a:solidFill>
                <a:latin typeface="Arial"/>
                <a:cs typeface="Arial"/>
              </a:rPr>
              <a:t>Photo</a:t>
            </a:r>
            <a:r>
              <a:rPr lang="en-US" sz="900" b="0" i="1" baseline="0" dirty="0">
                <a:solidFill>
                  <a:schemeClr val="bg1"/>
                </a:solidFill>
                <a:latin typeface="Arial"/>
                <a:cs typeface="Arial"/>
              </a:rPr>
              <a:t> Credit Goes Here</a:t>
            </a:r>
            <a:endParaRPr lang="en-US" sz="900" b="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62856" y="5723098"/>
            <a:ext cx="5022850" cy="260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Photo credit: Name/Organization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2438" y="5175081"/>
            <a:ext cx="8186737" cy="268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021842" y="3829050"/>
            <a:ext cx="7089775" cy="1195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400" baseline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OF PRESENTATION GOES HERE AND HERE</a:t>
            </a:r>
          </a:p>
        </p:txBody>
      </p:sp>
    </p:spTree>
    <p:extLst>
      <p:ext uri="{BB962C8B-B14F-4D97-AF65-F5344CB8AC3E}">
        <p14:creationId xmlns:p14="http://schemas.microsoft.com/office/powerpoint/2010/main" val="209962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5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39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9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388787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16477" y="1903413"/>
            <a:ext cx="81534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74948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1663" y="2205038"/>
            <a:ext cx="4368800" cy="3840162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325018" y="2204869"/>
            <a:ext cx="3344862" cy="38624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9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388787"/>
            <a:ext cx="8101013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16477" y="1699709"/>
            <a:ext cx="81534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33946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162A02-8E5B-814E-BDD9-214A79E3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94524-3A42-1B44-AEB8-DD76A998F75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87BE49-8071-BA40-8CB9-85D1C7C96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2F993-2761-BC40-B8A2-4548C6EE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A802-5DFD-7945-AB3E-819ADEB86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7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tal_RGB_600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5102420"/>
            <a:ext cx="9144000" cy="846688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9144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horizontal RGB white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" y="225746"/>
            <a:ext cx="34014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9144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" y="225746"/>
            <a:ext cx="3401400" cy="577885"/>
          </a:xfrm>
          <a:prstGeom prst="rect">
            <a:avLst/>
          </a:prstGeom>
        </p:spPr>
      </p:pic>
      <p:pic>
        <p:nvPicPr>
          <p:cNvPr id="5" name="Picture 4" descr="Horizontal_RGB_600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9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4" r:id="rId3"/>
    <p:sldLayoutId id="2147483695" r:id="rId4"/>
    <p:sldLayoutId id="2147483697" r:id="rId5"/>
    <p:sldLayoutId id="2147483696" r:id="rId6"/>
    <p:sldLayoutId id="2147483770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1"/>
            <a:ext cx="9144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horizontal RGB 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" y="225746"/>
            <a:ext cx="34014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0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806417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4"/>
          <p:cNvSpPr txBox="1">
            <a:spLocks/>
          </p:cNvSpPr>
          <p:nvPr userDrawn="1"/>
        </p:nvSpPr>
        <p:spPr>
          <a:xfrm>
            <a:off x="472786" y="5256486"/>
            <a:ext cx="8214013" cy="1099863"/>
          </a:xfrm>
          <a:prstGeom prst="rect">
            <a:avLst/>
          </a:prstGeom>
        </p:spPr>
        <p:txBody>
          <a:bodyPr anchor="t"/>
          <a:lstStyle/>
          <a:p>
            <a:pPr marL="231775" lvl="2" indent="-231775" algn="ctr">
              <a:lnSpc>
                <a:spcPts val="2000"/>
              </a:lnSpc>
            </a:pPr>
            <a:r>
              <a:rPr lang="en-US" sz="2000" dirty="0" err="1">
                <a:solidFill>
                  <a:schemeClr val="bg1"/>
                </a:solidFill>
                <a:latin typeface="Gill Sans MT"/>
                <a:cs typeface="Gill Sans MT"/>
              </a:rPr>
              <a:t>www.feedthefuture.gov</a:t>
            </a:r>
            <a:endParaRPr lang="en-US" sz="2000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pic>
        <p:nvPicPr>
          <p:cNvPr id="3" name="Picture 2" descr="vertical RGB 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668" y="1580049"/>
            <a:ext cx="4945209" cy="2302837"/>
          </a:xfrm>
          <a:prstGeom prst="rect">
            <a:avLst/>
          </a:prstGeom>
        </p:spPr>
      </p:pic>
      <p:pic>
        <p:nvPicPr>
          <p:cNvPr id="9" name="Picture 8" descr="Horizontal_RGB_600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/>
          <p:nvPr/>
        </p:nvSpPr>
        <p:spPr>
          <a:xfrm>
            <a:off x="0" y="0"/>
            <a:ext cx="9144000" cy="5806500"/>
          </a:xfrm>
          <a:prstGeom prst="rect">
            <a:avLst/>
          </a:prstGeom>
          <a:solidFill>
            <a:srgbClr val="4799B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12"/>
          <p:cNvSpPr txBox="1"/>
          <p:nvPr/>
        </p:nvSpPr>
        <p:spPr>
          <a:xfrm>
            <a:off x="472786" y="5256486"/>
            <a:ext cx="8214000" cy="10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1775" marR="0" lvl="2" indent="-2317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www.feedthefuture.gov</a:t>
            </a:r>
            <a:endParaRPr sz="20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8" name="Google Shape;48;p12" descr="vertical RGB white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4668" y="1580049"/>
            <a:ext cx="4945210" cy="2302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068" y="5942146"/>
            <a:ext cx="2354380" cy="9158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66825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/>
          <p:nvPr/>
        </p:nvSpPr>
        <p:spPr>
          <a:xfrm>
            <a:off x="0" y="-1"/>
            <a:ext cx="9144000" cy="1058400"/>
          </a:xfrm>
          <a:prstGeom prst="rect">
            <a:avLst/>
          </a:prstGeom>
          <a:solidFill>
            <a:srgbClr val="4799B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19" descr="horizontal RGB white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966" y="225746"/>
            <a:ext cx="3401398" cy="57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9" descr="Horizontal_RGB_60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33" y="5942146"/>
            <a:ext cx="2372450" cy="915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72175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5;p14">
            <a:extLst>
              <a:ext uri="{FF2B5EF4-FFF2-40B4-BE49-F238E27FC236}">
                <a16:creationId xmlns:a16="http://schemas.microsoft.com/office/drawing/2014/main" id="{1D060838-E1F5-3D2C-8CFC-0223BF9AF7F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0515" b="20515"/>
          <a:stretch/>
        </p:blipFill>
        <p:spPr>
          <a:xfrm>
            <a:off x="1" y="1065745"/>
            <a:ext cx="9143999" cy="40349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57695" y="5034688"/>
            <a:ext cx="8638655" cy="1009587"/>
          </a:xfrm>
        </p:spPr>
        <p:txBody>
          <a:bodyPr/>
          <a:lstStyle/>
          <a:p>
            <a:r>
              <a:rPr lang="en-US" sz="2800" dirty="0">
                <a:latin typeface="Gill Sans MT" panose="020B0502020104020203" pitchFamily="34" charset="0"/>
              </a:rPr>
              <a:t>Reference Presentation on MSD Approach and Consideration for Applicants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80976" y="1887810"/>
            <a:ext cx="8715374" cy="1195388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Programme </a:t>
            </a:r>
            <a:r>
              <a:rPr lang="en-US" sz="4000" b="1" dirty="0" err="1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d’Appui</a:t>
            </a:r>
            <a:r>
              <a:rPr lang="en-US" sz="4000" b="1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 à la </a:t>
            </a:r>
            <a:r>
              <a:rPr lang="en-US" sz="4000" b="1" dirty="0" err="1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Rentabilisation</a:t>
            </a:r>
            <a:r>
              <a:rPr lang="en-US" sz="4000" b="1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 de </a:t>
            </a:r>
            <a:r>
              <a:rPr lang="en-US" sz="4000" b="1" dirty="0" err="1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l’Elevage</a:t>
            </a:r>
            <a:r>
              <a:rPr lang="en-US" sz="4000" b="1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SimSun" panose="02010600030101010101" pitchFamily="2" charset="-122"/>
              </a:rPr>
              <a:t> (PARE) </a:t>
            </a:r>
            <a:endParaRPr lang="en-US" sz="40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44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38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walking in a field with a canister&#10;&#10;Description automatically generated">
            <a:extLst>
              <a:ext uri="{FF2B5EF4-FFF2-40B4-BE49-F238E27FC236}">
                <a16:creationId xmlns:a16="http://schemas.microsoft.com/office/drawing/2014/main" id="{961C7031-22A3-37E3-2E45-48CB080DD9A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7525" r="17525"/>
          <a:stretch>
            <a:fillRect/>
          </a:stretch>
        </p:blipFill>
        <p:spPr>
          <a:xfrm>
            <a:off x="4027468" y="1069226"/>
            <a:ext cx="5106257" cy="57601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5D46BA-6992-3BDF-B6E7-1806E057E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Gill Sans MT" panose="020B0502020104020203" pitchFamily="34" charset="0"/>
              </a:rPr>
              <a:t>Overview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25CAA-5065-B80C-321A-4E7A5109ED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8" y="1793653"/>
            <a:ext cx="4021703" cy="422476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fr-FR" sz="2000" dirty="0">
                <a:latin typeface="Gill Sans MT" panose="020B0502020104020203" pitchFamily="34" charset="0"/>
              </a:rPr>
              <a:t>A </a:t>
            </a:r>
            <a:r>
              <a:rPr lang="fr-FR" sz="2000" b="1" dirty="0" err="1">
                <a:latin typeface="Gill Sans MT" panose="020B0502020104020203" pitchFamily="34" charset="0"/>
              </a:rPr>
              <a:t>contract</a:t>
            </a:r>
            <a:r>
              <a:rPr lang="fr-FR" sz="2000" dirty="0">
                <a:latin typeface="Gill Sans MT" panose="020B0502020104020203" pitchFamily="34" charset="0"/>
              </a:rPr>
              <a:t> </a:t>
            </a:r>
            <a:r>
              <a:rPr lang="fr-FR" sz="2000" dirty="0" err="1">
                <a:latin typeface="Gill Sans MT" panose="020B0502020104020203" pitchFamily="34" charset="0"/>
              </a:rPr>
              <a:t>from</a:t>
            </a:r>
            <a:r>
              <a:rPr lang="fr-FR" sz="2000" dirty="0">
                <a:latin typeface="Gill Sans MT" panose="020B0502020104020203" pitchFamily="34" charset="0"/>
              </a:rPr>
              <a:t> the </a:t>
            </a:r>
            <a:r>
              <a:rPr lang="fr-FR" sz="2000" dirty="0" err="1">
                <a:latin typeface="Gill Sans MT" panose="020B0502020104020203" pitchFamily="34" charset="0"/>
              </a:rPr>
              <a:t>government</a:t>
            </a:r>
            <a:r>
              <a:rPr lang="fr-FR" sz="2000" dirty="0">
                <a:latin typeface="Gill Sans MT" panose="020B0502020104020203" pitchFamily="34" charset="0"/>
              </a:rPr>
              <a:t> of the United States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Gill Sans MT" panose="020B0502020104020203" pitchFamily="34" charset="0"/>
              </a:rPr>
              <a:t>A </a:t>
            </a:r>
            <a:r>
              <a:rPr lang="en-US" sz="2000" b="1" dirty="0">
                <a:latin typeface="Gill Sans MT" panose="020B0502020104020203" pitchFamily="34" charset="0"/>
              </a:rPr>
              <a:t>5-year</a:t>
            </a:r>
            <a:r>
              <a:rPr lang="en-US" sz="2000" dirty="0">
                <a:latin typeface="Gill Sans MT" panose="020B0502020104020203" pitchFamily="34" charset="0"/>
              </a:rPr>
              <a:t> implementation period (January 2023 - January 2028)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Gill Sans MT" panose="020B0502020104020203" pitchFamily="34" charset="0"/>
              </a:rPr>
              <a:t>A </a:t>
            </a:r>
            <a:r>
              <a:rPr lang="en-US" sz="2000" b="1" dirty="0">
                <a:latin typeface="Gill Sans MT" panose="020B0502020104020203" pitchFamily="34" charset="0"/>
              </a:rPr>
              <a:t>consortium</a:t>
            </a:r>
            <a:r>
              <a:rPr lang="en-US" sz="2000" dirty="0">
                <a:latin typeface="Gill Sans MT" panose="020B0502020104020203" pitchFamily="34" charset="0"/>
              </a:rPr>
              <a:t> of 3 organizations: Land O'Lakes V37, Heifer and Papyrus</a:t>
            </a:r>
            <a:endParaRPr lang="fr-FR" dirty="0">
              <a:latin typeface="Gill Sans MT" panose="020B0502020104020203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fr-FR" sz="2000" dirty="0">
                <a:latin typeface="Gill Sans MT" panose="020B0502020104020203" pitchFamily="34" charset="0"/>
              </a:rPr>
              <a:t>A </a:t>
            </a:r>
            <a:r>
              <a:rPr lang="fr-FR" sz="2000" dirty="0" err="1">
                <a:latin typeface="Gill Sans MT" panose="020B0502020104020203" pitchFamily="34" charset="0"/>
              </a:rPr>
              <a:t>project</a:t>
            </a:r>
            <a:r>
              <a:rPr lang="fr-FR" sz="2000" dirty="0">
                <a:latin typeface="Gill Sans MT" panose="020B0502020104020203" pitchFamily="34" charset="0"/>
              </a:rPr>
              <a:t> </a:t>
            </a:r>
            <a:r>
              <a:rPr lang="fr-FR" sz="2000" dirty="0" err="1">
                <a:latin typeface="Gill Sans MT" panose="020B0502020104020203" pitchFamily="34" charset="0"/>
              </a:rPr>
              <a:t>employing</a:t>
            </a:r>
            <a:r>
              <a:rPr lang="fr-FR" sz="2000" dirty="0">
                <a:latin typeface="Gill Sans MT" panose="020B0502020104020203" pitchFamily="34" charset="0"/>
              </a:rPr>
              <a:t> a </a:t>
            </a:r>
            <a:r>
              <a:rPr lang="fr-FR" sz="2000" b="1" dirty="0" err="1">
                <a:latin typeface="Gill Sans MT" panose="020B0502020104020203" pitchFamily="34" charset="0"/>
              </a:rPr>
              <a:t>Market</a:t>
            </a:r>
            <a:r>
              <a:rPr lang="fr-FR" sz="2000" b="1" dirty="0">
                <a:latin typeface="Gill Sans MT" panose="020B0502020104020203" pitchFamily="34" charset="0"/>
              </a:rPr>
              <a:t> System </a:t>
            </a:r>
            <a:r>
              <a:rPr lang="fr-FR" sz="2000" b="1" dirty="0" err="1">
                <a:latin typeface="Gill Sans MT" panose="020B0502020104020203" pitchFamily="34" charset="0"/>
              </a:rPr>
              <a:t>Development</a:t>
            </a:r>
            <a:r>
              <a:rPr lang="fr-FR" sz="2000" dirty="0">
                <a:latin typeface="Gill Sans MT" panose="020B0502020104020203" pitchFamily="34" charset="0"/>
              </a:rPr>
              <a:t> </a:t>
            </a:r>
            <a:r>
              <a:rPr lang="fr-FR" sz="2000" dirty="0" err="1">
                <a:latin typeface="Gill Sans MT" panose="020B0502020104020203" pitchFamily="34" charset="0"/>
              </a:rPr>
              <a:t>approach</a:t>
            </a:r>
            <a:endParaRPr lang="fr-FR" sz="2000" b="1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34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834" y="1003961"/>
            <a:ext cx="8688793" cy="597049"/>
          </a:xfrm>
        </p:spPr>
        <p:txBody>
          <a:bodyPr/>
          <a:lstStyle/>
          <a:p>
            <a:r>
              <a:rPr lang="fr-FR" dirty="0" err="1">
                <a:sym typeface="Gill Sans"/>
              </a:rPr>
              <a:t>OBJEctives</a:t>
            </a:r>
            <a:r>
              <a:rPr lang="fr-FR" dirty="0">
                <a:sym typeface="Gill Sans"/>
              </a:rPr>
              <a:t> and </a:t>
            </a:r>
            <a:r>
              <a:rPr lang="fr-FR" dirty="0" err="1">
                <a:sym typeface="Gill Sans"/>
              </a:rPr>
              <a:t>expected</a:t>
            </a:r>
            <a:r>
              <a:rPr lang="fr-FR" dirty="0">
                <a:sym typeface="Gill Sans"/>
              </a:rPr>
              <a:t> </a:t>
            </a:r>
            <a:r>
              <a:rPr lang="fr-FR" dirty="0" err="1">
                <a:sym typeface="Gill Sans"/>
              </a:rPr>
              <a:t>results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7ED06B8-D2D7-D843-7576-007BC360946F}"/>
              </a:ext>
            </a:extLst>
          </p:cNvPr>
          <p:cNvSpPr/>
          <p:nvPr/>
        </p:nvSpPr>
        <p:spPr>
          <a:xfrm>
            <a:off x="89449" y="2397911"/>
            <a:ext cx="2305887" cy="36421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377">
              <a:spcAft>
                <a:spcPts val="800"/>
              </a:spcAft>
              <a:defRPr/>
            </a:pPr>
            <a:endParaRPr lang="fr-FR" sz="1400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lvl="0" defTabSz="914377">
              <a:spcAft>
                <a:spcPts val="800"/>
              </a:spcAft>
              <a:defRPr/>
            </a:pP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Improved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equitable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adoption of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productivity-enhancing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,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climate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-smart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livestock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technologies 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and management practices.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Improved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the 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resilience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kumimoji="0" lang="fr-FR" sz="14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capacities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of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livestock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households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and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communities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to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recurrent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shocks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400CE0-19DD-ADCC-5F91-75E20CF168F3}"/>
              </a:ext>
            </a:extLst>
          </p:cNvPr>
          <p:cNvSpPr txBox="1"/>
          <p:nvPr/>
        </p:nvSpPr>
        <p:spPr>
          <a:xfrm>
            <a:off x="200007" y="2393362"/>
            <a:ext cx="218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OBJ 1: </a:t>
            </a:r>
            <a:r>
              <a:rPr lang="en-US" sz="1200" b="1" noProof="0" dirty="0">
                <a:solidFill>
                  <a:srgbClr val="C0504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IMPROVE PRODUCTIVITY</a:t>
            </a:r>
            <a:endParaRPr lang="en-US" sz="1200" b="1" dirty="0">
              <a:solidFill>
                <a:srgbClr val="C0504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38EAFC9-34F9-6BCD-690E-0846A7925D37}"/>
              </a:ext>
            </a:extLst>
          </p:cNvPr>
          <p:cNvSpPr/>
          <p:nvPr/>
        </p:nvSpPr>
        <p:spPr>
          <a:xfrm>
            <a:off x="2405809" y="2388183"/>
            <a:ext cx="2255240" cy="362538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Improved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Producer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access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to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: </a:t>
            </a:r>
          </a:p>
          <a:p>
            <a:pPr marL="285750" lvl="0" indent="-285750" defTabSz="914377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nimal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stock and services</a:t>
            </a:r>
            <a:endParaRPr lang="fr-FR" sz="1400" b="1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animal nutrition 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inputs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nimal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health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products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and services</a:t>
            </a: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finance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and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market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information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4" name="btfpBulletedList567363">
            <a:extLst>
              <a:ext uri="{FF2B5EF4-FFF2-40B4-BE49-F238E27FC236}">
                <a16:creationId xmlns:a16="http://schemas.microsoft.com/office/drawing/2014/main" id="{B02194DF-CCF8-68B1-89D8-AD61340E8177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gray">
          <a:xfrm>
            <a:off x="2516671" y="2384973"/>
            <a:ext cx="2135125" cy="626701"/>
          </a:xfrm>
          <a:prstGeom prst="rect">
            <a:avLst/>
          </a:prstGeom>
          <a:noFill/>
          <a:ln w="19050">
            <a:noFill/>
            <a:prstDash val="solid"/>
          </a:ln>
        </p:spPr>
        <p:txBody>
          <a:bodyPr vert="horz" wrap="square" lIns="36000" tIns="36000" rIns="36000" bIns="36000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OBJ 2 : </a:t>
            </a:r>
            <a:r>
              <a:rPr lang="en-US" sz="1200" b="1" noProof="0" dirty="0">
                <a:solidFill>
                  <a:srgbClr val="C0504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INCREASE ACCESS TO INPUTS AND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A53FF3-0E65-32BD-866A-FA0F31D11E77}"/>
              </a:ext>
            </a:extLst>
          </p:cNvPr>
          <p:cNvSpPr/>
          <p:nvPr/>
        </p:nvSpPr>
        <p:spPr>
          <a:xfrm>
            <a:off x="4739068" y="2397911"/>
            <a:ext cx="2049414" cy="362538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fr-FR" sz="200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lvl="0" defTabSz="914377">
              <a:spcAft>
                <a:spcPts val="800"/>
              </a:spcAft>
              <a:defRPr/>
            </a:pP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Increased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strategic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expansion of the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private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sector 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 the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livestock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market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system.</a:t>
            </a:r>
          </a:p>
          <a:p>
            <a:pPr lvl="0" defTabSz="914377">
              <a:spcAft>
                <a:spcPts val="800"/>
              </a:spcAft>
              <a:defRPr/>
            </a:pP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Improved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sale of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safe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, </a:t>
            </a:r>
            <a:r>
              <a:rPr lang="fr-FR" sz="14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hygienic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livestock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products</a:t>
            </a:r>
            <a:r>
              <a:rPr lang="fr-FR" sz="14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by local businesses.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A41689-1C63-10ED-F42C-7E051ACECC84}"/>
              </a:ext>
            </a:extLst>
          </p:cNvPr>
          <p:cNvSpPr txBox="1"/>
          <p:nvPr/>
        </p:nvSpPr>
        <p:spPr>
          <a:xfrm>
            <a:off x="4671522" y="2320213"/>
            <a:ext cx="219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OBJ. 3 : IMPROVE</a:t>
            </a:r>
            <a:r>
              <a:rPr kumimoji="0" lang="en-US" sz="1200" b="1" i="0" u="none" strike="noStrike" kern="1200" cap="none" spc="0" normalizeH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MARKETING AND PRIVATE SECTOR ENGAGEMENT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AD2A554-459B-EB33-DA3E-114916FE6BE0}"/>
              </a:ext>
            </a:extLst>
          </p:cNvPr>
          <p:cNvSpPr txBox="1">
            <a:spLocks/>
          </p:cNvSpPr>
          <p:nvPr/>
        </p:nvSpPr>
        <p:spPr>
          <a:xfrm>
            <a:off x="6752916" y="2096429"/>
            <a:ext cx="2421740" cy="40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  <a:sym typeface="Cabin"/>
              </a:rPr>
              <a:t>Selected Expected Results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sym typeface="Cabin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6C6463"/>
              </a:buClr>
              <a:buSzPts val="1600"/>
              <a:buFont typeface="Arial"/>
              <a:buChar char="•"/>
              <a:tabLst/>
              <a:defRPr/>
            </a:pP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30,140 </a:t>
            </a:r>
            <a:r>
              <a:rPr kumimoji="0" lang="fr-FR" sz="13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benefiting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</a:t>
            </a: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from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</a:t>
            </a: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PARE’s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</a:t>
            </a:r>
            <a:r>
              <a:rPr kumimoji="0" lang="fr-FR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activities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and performance</a:t>
            </a:r>
            <a:r>
              <a:rPr kumimoji="0" lang="fr-FR" sz="13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of 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100 entreprises</a:t>
            </a:r>
            <a:r>
              <a:rPr lang="fr-FR" sz="1300" b="1" dirty="0"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3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improved</a:t>
            </a:r>
            <a:endParaRPr lang="fr-FR" sz="1300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6C6463"/>
              </a:buClr>
              <a:buSzPts val="1600"/>
              <a:buFont typeface="Arial"/>
              <a:buChar char="•"/>
              <a:tabLst/>
              <a:defRPr/>
            </a:pPr>
            <a:endParaRPr kumimoji="0" lang="fr-FR" sz="1300" b="1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Gill Sans MT" panose="020B0502020104020203" pitchFamily="34" charset="0"/>
              <a:sym typeface="Cabin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6C6463"/>
              </a:buClr>
              <a:buSzPts val="1600"/>
              <a:buFont typeface="Arial"/>
              <a:buChar char="•"/>
              <a:tabLst/>
              <a:defRPr/>
            </a:pP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US$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</a:t>
            </a: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3,6 million</a:t>
            </a:r>
            <a:r>
              <a:rPr kumimoji="0" lang="fr-FR" sz="13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</a:t>
            </a:r>
            <a:r>
              <a:rPr kumimoji="0" lang="fr-FR" sz="13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in </a:t>
            </a:r>
            <a:r>
              <a:rPr kumimoji="0" lang="fr-FR" sz="130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private</a:t>
            </a:r>
            <a:r>
              <a:rPr kumimoji="0" lang="fr-FR" sz="13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 sector </a:t>
            </a:r>
            <a:r>
              <a:rPr kumimoji="0" lang="fr-FR" sz="130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investment</a:t>
            </a:r>
            <a:r>
              <a:rPr lang="fr-FR" sz="13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fr-FR" sz="13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leveraged</a:t>
            </a:r>
            <a:r>
              <a:rPr kumimoji="0" lang="fr-F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6C6463"/>
              </a:buClr>
              <a:buSzPts val="1600"/>
              <a:buFont typeface="Arial"/>
              <a:buChar char="•"/>
              <a:tabLst/>
              <a:defRPr/>
            </a:pP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anose="020B0604020202020204" pitchFamily="34" charset="0"/>
              <a:sym typeface="Cabin"/>
            </a:endParaRPr>
          </a:p>
          <a:p>
            <a:pPr marL="171450" lvl="0" indent="-171450">
              <a:spcAft>
                <a:spcPts val="600"/>
              </a:spcAft>
              <a:defRPr/>
            </a:pPr>
            <a:r>
              <a:rPr lang="fr-FR" sz="130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US$ 69.3 million </a:t>
            </a:r>
            <a:r>
              <a:rPr lang="fr-FR" sz="13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 sales </a:t>
            </a:r>
            <a:r>
              <a:rPr lang="fr-FR" sz="13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generated</a:t>
            </a:r>
            <a:r>
              <a:rPr lang="fr-FR" sz="13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by </a:t>
            </a:r>
            <a:r>
              <a:rPr lang="fr-FR" sz="13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producers</a:t>
            </a:r>
            <a:r>
              <a:rPr lang="fr-FR" sz="13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and </a:t>
            </a:r>
            <a:r>
              <a:rPr lang="fr-FR" sz="1300" dirty="0" err="1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companies</a:t>
            </a:r>
            <a:endParaRPr lang="fr-FR" sz="1300" dirty="0">
              <a:solidFill>
                <a:prstClr val="black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171450" lvl="0" indent="-171450">
              <a:spcAft>
                <a:spcPts val="600"/>
              </a:spcAft>
              <a:defRPr/>
            </a:pPr>
            <a:r>
              <a:rPr kumimoji="0" lang="fr-FR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  <a:sym typeface="Cabin"/>
              </a:rPr>
              <a:t>US$ 1 million </a:t>
            </a:r>
            <a:r>
              <a:rPr lang="en-US" sz="1300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of agriculture related financing accessed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D77864E-6E66-9279-ADEB-82DFF9A761B0}"/>
              </a:ext>
            </a:extLst>
          </p:cNvPr>
          <p:cNvSpPr/>
          <p:nvPr/>
        </p:nvSpPr>
        <p:spPr>
          <a:xfrm>
            <a:off x="152183" y="1601010"/>
            <a:ext cx="8839634" cy="68276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The </a:t>
            </a:r>
            <a:r>
              <a:rPr kumimoji="0" lang="fr-FR" sz="155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overall</a:t>
            </a:r>
            <a:r>
              <a:rPr kumimoji="0" lang="fr-FR" sz="15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anose="020B0604020202020204" pitchFamily="34" charset="0"/>
              </a:rPr>
              <a:t> objective</a:t>
            </a:r>
            <a:r>
              <a:rPr lang="fr-FR" sz="155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: to i</a:t>
            </a:r>
            <a:r>
              <a:rPr lang="en-US" sz="1550" b="1" dirty="0">
                <a:solidFill>
                  <a:prstClr val="blac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ncrease the resilience of households and communities in the Northern and Southern Resilience Focus Zones (RFZ) through the improvement of livestock market systems</a:t>
            </a:r>
          </a:p>
        </p:txBody>
      </p:sp>
    </p:spTree>
    <p:extLst>
      <p:ext uri="{BB962C8B-B14F-4D97-AF65-F5344CB8AC3E}">
        <p14:creationId xmlns:p14="http://schemas.microsoft.com/office/powerpoint/2010/main" val="319816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  <p:bldP spid="16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930CF1-9FC9-C96E-402D-46179577EF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529" y="2093100"/>
            <a:ext cx="8798942" cy="2181053"/>
          </a:xfrm>
        </p:spPr>
        <p:txBody>
          <a:bodyPr/>
          <a:lstStyle/>
          <a:p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What</a:t>
            </a:r>
            <a:r>
              <a:rPr kumimoji="0" lang="fr-FR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 </a:t>
            </a:r>
            <a:r>
              <a:rPr lang="fr-FR" sz="4000" b="1" kern="0" dirty="0">
                <a:solidFill>
                  <a:srgbClr val="39393B"/>
                </a:solidFill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a</a:t>
            </a:r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pproach</a:t>
            </a:r>
            <a:r>
              <a:rPr kumimoji="0" lang="fr-FR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 </a:t>
            </a:r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is</a:t>
            </a:r>
            <a:r>
              <a:rPr kumimoji="0" lang="fr-FR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 </a:t>
            </a:r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used</a:t>
            </a:r>
            <a:r>
              <a:rPr kumimoji="0" lang="fr-FR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 to </a:t>
            </a:r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reach</a:t>
            </a:r>
            <a:r>
              <a:rPr kumimoji="0" lang="fr-FR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 objectives and </a:t>
            </a:r>
            <a:r>
              <a:rPr kumimoji="0" lang="fr-FR" sz="4000" b="1" i="0" u="none" strike="noStrike" kern="0" spc="0" normalizeH="0" baseline="0" noProof="0" dirty="0" err="1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results</a:t>
            </a:r>
            <a:r>
              <a:rPr kumimoji="0" lang="en-US" sz="4000" b="1" i="0" u="none" strike="noStrike" kern="0" spc="0" normalizeH="0" baseline="0" noProof="0" dirty="0">
                <a:ln>
                  <a:noFill/>
                </a:ln>
                <a:solidFill>
                  <a:srgbClr val="39393B"/>
                </a:solidFill>
                <a:effectLst/>
                <a:uLnTx/>
                <a:uFillTx/>
                <a:latin typeface="Gill Sans MT" panose="020B0502020104020203" pitchFamily="34" charset="0"/>
                <a:ea typeface="Verdana" panose="020B0604030504040204" pitchFamily="34" charset="0"/>
                <a:cs typeface="Arial"/>
                <a:sym typeface="Arial"/>
              </a:rPr>
              <a:t>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07554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8BBE9-7A62-2A5C-E5D0-CEB458DA6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41" y="1156442"/>
            <a:ext cx="8229600" cy="775876"/>
          </a:xfrm>
        </p:spPr>
        <p:txBody>
          <a:bodyPr/>
          <a:lstStyle/>
          <a:p>
            <a:r>
              <a:rPr lang="fr-FR" sz="2400" dirty="0" err="1">
                <a:latin typeface="Gill Sans MT" panose="020B0502020104020203" pitchFamily="34" charset="0"/>
              </a:rPr>
              <a:t>Market</a:t>
            </a:r>
            <a:r>
              <a:rPr lang="fr-FR" sz="2400" dirty="0">
                <a:latin typeface="Gill Sans MT" panose="020B0502020104020203" pitchFamily="34" charset="0"/>
              </a:rPr>
              <a:t> System </a:t>
            </a:r>
            <a:r>
              <a:rPr lang="fr-FR" sz="2400" dirty="0" err="1">
                <a:latin typeface="Gill Sans MT" panose="020B0502020104020203" pitchFamily="34" charset="0"/>
              </a:rPr>
              <a:t>Development</a:t>
            </a:r>
            <a:r>
              <a:rPr lang="fr-FR" sz="2400" dirty="0">
                <a:latin typeface="Gill Sans MT" panose="020B0502020104020203" pitchFamily="34" charset="0"/>
              </a:rPr>
              <a:t> </a:t>
            </a:r>
            <a:r>
              <a:rPr lang="fr-FR" sz="2400" dirty="0" err="1">
                <a:latin typeface="Gill Sans MT" panose="020B0502020104020203" pitchFamily="34" charset="0"/>
              </a:rPr>
              <a:t>Approach</a:t>
            </a:r>
            <a:r>
              <a:rPr lang="fr-FR" sz="2400" dirty="0">
                <a:latin typeface="Gill Sans MT" panose="020B0502020104020203" pitchFamily="34" charset="0"/>
              </a:rPr>
              <a:t> </a:t>
            </a:r>
            <a:endParaRPr lang="en-US" sz="2400" dirty="0">
              <a:latin typeface="Gill Sans MT" panose="020B0502020104020203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6A2B2-98E5-A2E1-133D-4D4A918BE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2334" y="2147947"/>
            <a:ext cx="8101013" cy="3769773"/>
          </a:xfrm>
        </p:spPr>
        <p:txBody>
          <a:bodyPr/>
          <a:lstStyle/>
          <a:p>
            <a:pPr marL="28575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+mn-cs"/>
              </a:rPr>
              <a:t>Definition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+mn-cs"/>
              </a:rPr>
              <a:t>: an approach aimed at developing market systems so that they operate more efficiently, sustainably and beneficially for the poor, building their capacities and offering them opportunities to improve their lives.</a:t>
            </a:r>
          </a:p>
          <a:p>
            <a:pPr marL="5715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+mn-cs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2037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01DA1BC-BA88-4999-8AB3-83AE3C067096}"/>
              </a:ext>
            </a:extLst>
          </p:cNvPr>
          <p:cNvSpPr/>
          <p:nvPr/>
        </p:nvSpPr>
        <p:spPr>
          <a:xfrm>
            <a:off x="2572042" y="1603079"/>
            <a:ext cx="2335040" cy="2127807"/>
          </a:xfrm>
          <a:prstGeom prst="ellipse">
            <a:avLst/>
          </a:prstGeom>
          <a:solidFill>
            <a:srgbClr val="01B1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Direct market players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6893FE-7992-446F-8A2E-52A08532CFAC}"/>
              </a:ext>
            </a:extLst>
          </p:cNvPr>
          <p:cNvSpPr/>
          <p:nvPr/>
        </p:nvSpPr>
        <p:spPr>
          <a:xfrm>
            <a:off x="4572000" y="2772965"/>
            <a:ext cx="2206385" cy="2127807"/>
          </a:xfrm>
          <a:prstGeom prst="ellipse">
            <a:avLst/>
          </a:prstGeom>
          <a:solidFill>
            <a:srgbClr val="EC66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Suppliers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C3EF440-D748-4356-820A-E9EF258CD607}"/>
              </a:ext>
            </a:extLst>
          </p:cNvPr>
          <p:cNvSpPr/>
          <p:nvPr/>
        </p:nvSpPr>
        <p:spPr>
          <a:xfrm>
            <a:off x="2513341" y="3730886"/>
            <a:ext cx="2260352" cy="2127807"/>
          </a:xfrm>
          <a:prstGeom prst="ellipse">
            <a:avLst/>
          </a:prstGeom>
          <a:solidFill>
            <a:srgbClr val="2F5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Business environment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EB7C78-E2AF-4FF2-9004-524B161C4797}"/>
              </a:ext>
            </a:extLst>
          </p:cNvPr>
          <p:cNvCxnSpPr>
            <a:cxnSpLocks/>
          </p:cNvCxnSpPr>
          <p:nvPr/>
        </p:nvCxnSpPr>
        <p:spPr>
          <a:xfrm flipH="1" flipV="1">
            <a:off x="377190" y="2061724"/>
            <a:ext cx="2096314" cy="25945"/>
          </a:xfrm>
          <a:prstGeom prst="line">
            <a:avLst/>
          </a:prstGeom>
          <a:ln w="6350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5D9ECD7-2E09-49AB-8506-85C1F25D0121}"/>
              </a:ext>
            </a:extLst>
          </p:cNvPr>
          <p:cNvSpPr txBox="1"/>
          <p:nvPr/>
        </p:nvSpPr>
        <p:spPr>
          <a:xfrm>
            <a:off x="310698" y="1800547"/>
            <a:ext cx="9246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Producers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A6EAA4-79BC-42A3-854B-2B6D6017EDB9}"/>
              </a:ext>
            </a:extLst>
          </p:cNvPr>
          <p:cNvSpPr txBox="1"/>
          <p:nvPr/>
        </p:nvSpPr>
        <p:spPr>
          <a:xfrm>
            <a:off x="310699" y="2249042"/>
            <a:ext cx="9246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Buyers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2911E8-899B-4648-B52E-5035D8C9641B}"/>
              </a:ext>
            </a:extLst>
          </p:cNvPr>
          <p:cNvSpPr txBox="1"/>
          <p:nvPr/>
        </p:nvSpPr>
        <p:spPr>
          <a:xfrm>
            <a:off x="227282" y="4075290"/>
            <a:ext cx="924674" cy="30845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Government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0DE1C0F-B8AE-4974-86DC-A6C59B740E0A}"/>
              </a:ext>
            </a:extLst>
          </p:cNvPr>
          <p:cNvCxnSpPr>
            <a:cxnSpLocks/>
          </p:cNvCxnSpPr>
          <p:nvPr/>
        </p:nvCxnSpPr>
        <p:spPr>
          <a:xfrm flipH="1" flipV="1">
            <a:off x="6848203" y="4008080"/>
            <a:ext cx="2044057" cy="15819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6D7664-FC1B-4C9F-8113-68C14550500F}"/>
              </a:ext>
            </a:extLst>
          </p:cNvPr>
          <p:cNvCxnSpPr>
            <a:cxnSpLocks/>
          </p:cNvCxnSpPr>
          <p:nvPr/>
        </p:nvCxnSpPr>
        <p:spPr>
          <a:xfrm flipH="1">
            <a:off x="282388" y="4360806"/>
            <a:ext cx="2161135" cy="1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D174E7E-C7EE-4C10-BAE6-1E0CABA94592}"/>
              </a:ext>
            </a:extLst>
          </p:cNvPr>
          <p:cNvCxnSpPr>
            <a:cxnSpLocks/>
          </p:cNvCxnSpPr>
          <p:nvPr/>
        </p:nvCxnSpPr>
        <p:spPr>
          <a:xfrm flipH="1">
            <a:off x="282388" y="4733817"/>
            <a:ext cx="2110208" cy="0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26A1B44-E886-482A-9854-6496B84059AC}"/>
              </a:ext>
            </a:extLst>
          </p:cNvPr>
          <p:cNvCxnSpPr>
            <a:cxnSpLocks/>
          </p:cNvCxnSpPr>
          <p:nvPr/>
        </p:nvCxnSpPr>
        <p:spPr>
          <a:xfrm flipH="1">
            <a:off x="282387" y="5125519"/>
            <a:ext cx="2110210" cy="0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25077F0-E78C-4A7A-8259-0500F8B995A2}"/>
              </a:ext>
            </a:extLst>
          </p:cNvPr>
          <p:cNvSpPr txBox="1"/>
          <p:nvPr/>
        </p:nvSpPr>
        <p:spPr>
          <a:xfrm>
            <a:off x="7245594" y="2761513"/>
            <a:ext cx="1249274" cy="51518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>
                <a:latin typeface="Gill Sans MT" panose="020B0502020104020203" pitchFamily="34" charset="0"/>
              </a:rPr>
              <a:t>Input and feed producers</a:t>
            </a:r>
          </a:p>
          <a:p>
            <a:pPr algn="ctr"/>
            <a:r>
              <a:rPr lang="en-US" sz="1200" dirty="0">
                <a:latin typeface="Gill Sans MT" panose="020B0502020104020203" pitchFamily="34" charset="0"/>
              </a:rPr>
              <a:t> for animals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27744B1-1550-4A1F-9704-9BF6636ECECF}"/>
              </a:ext>
            </a:extLst>
          </p:cNvPr>
          <p:cNvSpPr txBox="1"/>
          <p:nvPr/>
        </p:nvSpPr>
        <p:spPr>
          <a:xfrm>
            <a:off x="7582430" y="3388210"/>
            <a:ext cx="1019771" cy="51518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>
                <a:latin typeface="Gill Sans MT" panose="020B0502020104020203" pitchFamily="34" charset="0"/>
              </a:rPr>
              <a:t>Equipment suppliers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8D5CDB-860C-4E77-A2FF-5DE417632998}"/>
              </a:ext>
            </a:extLst>
          </p:cNvPr>
          <p:cNvSpPr txBox="1"/>
          <p:nvPr/>
        </p:nvSpPr>
        <p:spPr>
          <a:xfrm>
            <a:off x="7444004" y="3751654"/>
            <a:ext cx="9246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Services providers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A2F8250-01EA-4C7B-AD6B-A6AFA0E26FC3}"/>
              </a:ext>
            </a:extLst>
          </p:cNvPr>
          <p:cNvCxnSpPr>
            <a:cxnSpLocks/>
          </p:cNvCxnSpPr>
          <p:nvPr/>
        </p:nvCxnSpPr>
        <p:spPr>
          <a:xfrm flipH="1" flipV="1">
            <a:off x="6686550" y="4393000"/>
            <a:ext cx="2175063" cy="26459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75632DB-D03C-469C-B2FE-738835C1B3C7}"/>
              </a:ext>
            </a:extLst>
          </p:cNvPr>
          <p:cNvSpPr txBox="1"/>
          <p:nvPr/>
        </p:nvSpPr>
        <p:spPr>
          <a:xfrm>
            <a:off x="7606304" y="4086495"/>
            <a:ext cx="7623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Banks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C45E05-7F36-498D-AD97-A31B8E9A4DD9}"/>
              </a:ext>
            </a:extLst>
          </p:cNvPr>
          <p:cNvSpPr txBox="1"/>
          <p:nvPr/>
        </p:nvSpPr>
        <p:spPr>
          <a:xfrm>
            <a:off x="310699" y="2684257"/>
            <a:ext cx="9246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Consumers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E12F1E7-D0E0-4145-AC85-C071CEB9BD12}"/>
              </a:ext>
            </a:extLst>
          </p:cNvPr>
          <p:cNvSpPr txBox="1"/>
          <p:nvPr/>
        </p:nvSpPr>
        <p:spPr>
          <a:xfrm>
            <a:off x="212569" y="4830156"/>
            <a:ext cx="1629294" cy="4545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200" dirty="0">
                <a:latin typeface="Gill Sans MT" panose="020B0502020104020203" pitchFamily="34" charset="0"/>
              </a:rPr>
              <a:t>Trade associations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465F459-33BF-4B3D-97FF-95D938BFFB94}"/>
              </a:ext>
            </a:extLst>
          </p:cNvPr>
          <p:cNvSpPr txBox="1"/>
          <p:nvPr/>
        </p:nvSpPr>
        <p:spPr>
          <a:xfrm>
            <a:off x="227282" y="4458352"/>
            <a:ext cx="924674" cy="32363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1200" dirty="0">
                <a:latin typeface="Gill Sans MT" panose="020B0502020104020203" pitchFamily="34" charset="0"/>
              </a:rPr>
              <a:t>The infrastructure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A4CEB3-6B9D-4EDC-88F9-BD394C44EC68}"/>
              </a:ext>
            </a:extLst>
          </p:cNvPr>
          <p:cNvCxnSpPr>
            <a:cxnSpLocks/>
          </p:cNvCxnSpPr>
          <p:nvPr/>
        </p:nvCxnSpPr>
        <p:spPr>
          <a:xfrm flipH="1" flipV="1">
            <a:off x="377191" y="2525022"/>
            <a:ext cx="2015405" cy="19486"/>
          </a:xfrm>
          <a:prstGeom prst="line">
            <a:avLst/>
          </a:prstGeom>
          <a:ln w="6350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93CD47-86B5-4642-9A8F-A7178F851F24}"/>
              </a:ext>
            </a:extLst>
          </p:cNvPr>
          <p:cNvCxnSpPr>
            <a:cxnSpLocks/>
          </p:cNvCxnSpPr>
          <p:nvPr/>
        </p:nvCxnSpPr>
        <p:spPr>
          <a:xfrm flipH="1" flipV="1">
            <a:off x="392084" y="2964379"/>
            <a:ext cx="1984754" cy="17654"/>
          </a:xfrm>
          <a:prstGeom prst="line">
            <a:avLst/>
          </a:prstGeom>
          <a:ln w="6350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299465-19D5-4273-84A5-AE5D670E4D1F}"/>
              </a:ext>
            </a:extLst>
          </p:cNvPr>
          <p:cNvCxnSpPr>
            <a:cxnSpLocks/>
          </p:cNvCxnSpPr>
          <p:nvPr/>
        </p:nvCxnSpPr>
        <p:spPr>
          <a:xfrm flipH="1" flipV="1">
            <a:off x="6686550" y="3189425"/>
            <a:ext cx="2205710" cy="35138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255509-CC93-4E2A-901E-20EF35D8F2F1}"/>
              </a:ext>
            </a:extLst>
          </p:cNvPr>
          <p:cNvCxnSpPr>
            <a:cxnSpLocks/>
          </p:cNvCxnSpPr>
          <p:nvPr/>
        </p:nvCxnSpPr>
        <p:spPr>
          <a:xfrm flipH="1" flipV="1">
            <a:off x="6848203" y="3611782"/>
            <a:ext cx="2116276" cy="27196"/>
          </a:xfrm>
          <a:prstGeom prst="line">
            <a:avLst/>
          </a:prstGeom>
          <a:ln w="15875">
            <a:solidFill>
              <a:srgbClr val="2F5689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68D1697-04BB-4B98-B350-7B9DEF0FD1A5}"/>
              </a:ext>
            </a:extLst>
          </p:cNvPr>
          <p:cNvSpPr txBox="1"/>
          <p:nvPr/>
        </p:nvSpPr>
        <p:spPr>
          <a:xfrm>
            <a:off x="2767287" y="999308"/>
            <a:ext cx="3609426" cy="42380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sz="2400" b="1" dirty="0">
                <a:latin typeface="Gill Sans MT" panose="020B0502020104020203" pitchFamily="34" charset="0"/>
                <a:cs typeface="Calibri" panose="020F0502020204030204" pitchFamily="34" charset="0"/>
              </a:rPr>
              <a:t>Make-up of the Market System </a:t>
            </a:r>
          </a:p>
        </p:txBody>
      </p:sp>
    </p:spTree>
    <p:extLst>
      <p:ext uri="{BB962C8B-B14F-4D97-AF65-F5344CB8AC3E}">
        <p14:creationId xmlns:p14="http://schemas.microsoft.com/office/powerpoint/2010/main" val="2540635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0B79-EAC7-270C-6238-A06CEF7D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15" y="1073313"/>
            <a:ext cx="8488141" cy="597049"/>
          </a:xfrm>
        </p:spPr>
        <p:txBody>
          <a:bodyPr/>
          <a:lstStyle/>
          <a:p>
            <a:r>
              <a:rPr lang="fr-FR" sz="2400" dirty="0"/>
              <a:t>Key principles of the approach</a:t>
            </a: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88E62-EE16-B438-48BC-6A9CCD2C42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1088" y="1903615"/>
            <a:ext cx="8398221" cy="41646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i="0" u="none" strike="noStrike" dirty="0">
                <a:effectLst/>
                <a:latin typeface="Gill Sans MT" panose="020B0502020104020203" pitchFamily="34" charset="0"/>
              </a:rPr>
              <a:t>Works </a:t>
            </a:r>
            <a:r>
              <a:rPr lang="fr-FR" b="0" i="1" u="sng" strike="noStrike" dirty="0">
                <a:effectLst/>
                <a:latin typeface="Gill Sans MT" panose="020B0502020104020203" pitchFamily="34" charset="0"/>
              </a:rPr>
              <a:t>with </a:t>
            </a:r>
            <a:r>
              <a:rPr lang="fr-FR" b="0" i="0" u="none" strike="noStrike" dirty="0">
                <a:effectLst/>
                <a:latin typeface="Gill Sans MT" panose="020B0502020104020203" pitchFamily="34" charset="0"/>
              </a:rPr>
              <a:t>and </a:t>
            </a:r>
            <a:r>
              <a:rPr lang="fr-FR" b="0" i="0" u="sng" strike="noStrike" dirty="0">
                <a:effectLst/>
                <a:latin typeface="Gill Sans MT" panose="020B0502020104020203" pitchFamily="34" charset="0"/>
              </a:rPr>
              <a:t>through</a:t>
            </a:r>
            <a:r>
              <a:rPr lang="fr-FR" b="0" i="0" u="none" strike="noStrike" dirty="0">
                <a:effectLst/>
                <a:latin typeface="Gill Sans MT" panose="020B0502020104020203" pitchFamily="34" charset="0"/>
              </a:rPr>
              <a:t> market players, particularly the </a:t>
            </a:r>
            <a:r>
              <a:rPr lang="fr-FR" b="1" i="0" u="none" strike="noStrike" dirty="0">
                <a:effectLst/>
                <a:latin typeface="Gill Sans MT" panose="020B0502020104020203" pitchFamily="34" charset="0"/>
              </a:rPr>
              <a:t>private sector</a:t>
            </a:r>
            <a:r>
              <a:rPr lang="fr-FR" b="0" i="0" u="none" strike="noStrike" dirty="0">
                <a:effectLst/>
                <a:latin typeface="Gill Sans MT" panose="020B0502020104020203" pitchFamily="34" charset="0"/>
              </a:rPr>
              <a:t>, but also</a:t>
            </a:r>
          </a:p>
          <a:p>
            <a:endParaRPr lang="fr-FR" sz="900" b="0" i="0" u="none" strike="noStrike" dirty="0">
              <a:effectLst/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i="0" u="none" strike="noStrike" dirty="0">
                <a:effectLst/>
                <a:latin typeface="Gill Sans MT" panose="020B0502020104020203" pitchFamily="34" charset="0"/>
              </a:rPr>
              <a:t>The focus is on </a:t>
            </a:r>
            <a:r>
              <a:rPr lang="fr-FR" b="1" i="0" u="none" strike="noStrike" dirty="0">
                <a:effectLst/>
                <a:latin typeface="Gill Sans MT" panose="020B0502020104020203" pitchFamily="34" charset="0"/>
              </a:rPr>
              <a:t>the </a:t>
            </a:r>
            <a:r>
              <a:rPr lang="fr-FR" b="1" i="0" u="none" strike="noStrike" dirty="0" err="1">
                <a:effectLst/>
                <a:latin typeface="Gill Sans MT" panose="020B0502020104020203" pitchFamily="34" charset="0"/>
              </a:rPr>
              <a:t>poor</a:t>
            </a:r>
            <a:r>
              <a:rPr lang="fr-FR" b="1" dirty="0">
                <a:latin typeface="Gill Sans MT" panose="020B0502020104020203" pitchFamily="34" charset="0"/>
              </a:rPr>
              <a:t>. </a:t>
            </a:r>
            <a:r>
              <a:rPr lang="fr-FR" dirty="0">
                <a:latin typeface="Gill Sans MT" panose="020B0502020104020203" pitchFamily="34" charset="0"/>
              </a:rPr>
              <a:t>The benefits of </a:t>
            </a:r>
            <a:r>
              <a:rPr lang="fr-FR" dirty="0" err="1">
                <a:latin typeface="Gill Sans MT" panose="020B0502020104020203" pitchFamily="34" charset="0"/>
              </a:rPr>
              <a:t>PARE’s</a:t>
            </a:r>
            <a:r>
              <a:rPr lang="fr-FR" dirty="0">
                <a:latin typeface="Gill Sans MT" panose="020B0502020104020203" pitchFamily="34" charset="0"/>
              </a:rPr>
              <a:t> support must fall equitably on the </a:t>
            </a:r>
            <a:r>
              <a:rPr lang="fr-FR" i="1" u="sng" dirty="0">
                <a:latin typeface="Gill Sans MT" panose="020B0502020104020203" pitchFamily="34" charset="0"/>
              </a:rPr>
              <a:t>poor</a:t>
            </a:r>
            <a:r>
              <a:rPr lang="fr-FR" dirty="0">
                <a:latin typeface="Gill Sans MT" panose="020B0502020104020203" pitchFamily="34" charset="0"/>
              </a:rPr>
              <a:t>. In the case of PARE, these are </a:t>
            </a:r>
            <a:r>
              <a:rPr lang="fr-FR" i="1" u="sng" dirty="0" err="1">
                <a:latin typeface="Gill Sans MT" panose="020B0502020104020203" pitchFamily="34" charset="0"/>
              </a:rPr>
              <a:t>smallholder</a:t>
            </a:r>
            <a:r>
              <a:rPr lang="fr-FR" i="1" u="sng" dirty="0">
                <a:latin typeface="Gill Sans MT" panose="020B0502020104020203" pitchFamily="34" charset="0"/>
              </a:rPr>
              <a:t> </a:t>
            </a:r>
            <a:r>
              <a:rPr lang="fr-FR" i="1" u="sng" dirty="0" err="1">
                <a:latin typeface="Gill Sans MT" panose="020B0502020104020203" pitchFamily="34" charset="0"/>
              </a:rPr>
              <a:t>livestock</a:t>
            </a:r>
            <a:r>
              <a:rPr lang="fr-FR" i="1" u="sng" dirty="0">
                <a:latin typeface="Gill Sans MT" panose="020B0502020104020203" pitchFamily="34" charset="0"/>
              </a:rPr>
              <a:t> raiser</a:t>
            </a:r>
            <a:r>
              <a:rPr lang="fr-FR" dirty="0">
                <a:latin typeface="Gill Sans MT" panose="020B0502020104020203" pitchFamily="34" charset="0"/>
              </a:rPr>
              <a:t>, </a:t>
            </a:r>
            <a:r>
              <a:rPr lang="fr-FR" i="1" u="sng" dirty="0">
                <a:latin typeface="Gill Sans MT" panose="020B0502020104020203" pitchFamily="34" charset="0"/>
              </a:rPr>
              <a:t>women </a:t>
            </a:r>
            <a:r>
              <a:rPr lang="fr-FR" dirty="0">
                <a:latin typeface="Gill Sans MT" panose="020B0502020104020203" pitchFamily="34" charset="0"/>
              </a:rPr>
              <a:t>and </a:t>
            </a:r>
            <a:r>
              <a:rPr lang="fr-FR" i="1" u="sng" dirty="0" err="1">
                <a:latin typeface="Gill Sans MT" panose="020B0502020104020203" pitchFamily="34" charset="0"/>
              </a:rPr>
              <a:t>youth</a:t>
            </a:r>
            <a:r>
              <a:rPr lang="fr-FR" dirty="0">
                <a:latin typeface="Gill Sans MT" panose="020B0502020104020203" pitchFamily="34" charset="0"/>
              </a:rPr>
              <a:t>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Business growth is balanced against system improvement. </a:t>
            </a:r>
          </a:p>
          <a:p>
            <a:pPr lvl="1"/>
            <a:endParaRPr lang="fr-FR" sz="16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>
                <a:latin typeface="Gill Sans MT" panose="020B0502020104020203" pitchFamily="34" charset="0"/>
              </a:rPr>
              <a:t>Sustainability</a:t>
            </a:r>
            <a:r>
              <a:rPr lang="fr-FR" b="1" i="0" u="none" strike="noStrike" dirty="0">
                <a:effectLst/>
                <a:latin typeface="Gill Sans MT" panose="020B0502020104020203" pitchFamily="34" charset="0"/>
              </a:rPr>
              <a:t>  </a:t>
            </a:r>
          </a:p>
          <a:p>
            <a:pPr marL="742950" lvl="1" indent="-285750" rtl="0" fontAlgn="base">
              <a:spcBef>
                <a:spcPts val="32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T</a:t>
            </a:r>
            <a:r>
              <a:rPr lang="fr-FR" sz="1800" b="0" i="0" u="none" strike="noStrike" dirty="0">
                <a:effectLst/>
                <a:latin typeface="Gill Sans MT" panose="020B0502020104020203" pitchFamily="34" charset="0"/>
              </a:rPr>
              <a:t>he activity [and the system] must be able to continue </a:t>
            </a:r>
            <a:r>
              <a:rPr lang="fr-FR" sz="1800" b="0" i="0" u="none" strike="noStrike" dirty="0" err="1">
                <a:effectLst/>
                <a:latin typeface="Gill Sans MT" panose="020B0502020104020203" pitchFamily="34" charset="0"/>
              </a:rPr>
              <a:t>after</a:t>
            </a:r>
            <a:r>
              <a:rPr lang="fr-FR" sz="1800" b="0" i="0" u="none" strike="noStrike" dirty="0">
                <a:effectLst/>
                <a:latin typeface="Gill Sans MT" panose="020B0502020104020203" pitchFamily="34" charset="0"/>
              </a:rPr>
              <a:t> </a:t>
            </a:r>
            <a:r>
              <a:rPr lang="fr-FR" sz="1800" dirty="0" err="1">
                <a:latin typeface="Gill Sans MT" panose="020B0502020104020203" pitchFamily="34" charset="0"/>
              </a:rPr>
              <a:t>PARE’s</a:t>
            </a:r>
            <a:r>
              <a:rPr lang="fr-FR" sz="1800" dirty="0">
                <a:latin typeface="Gill Sans MT" panose="020B0502020104020203" pitchFamily="34" charset="0"/>
              </a:rPr>
              <a:t> support has </a:t>
            </a:r>
            <a:r>
              <a:rPr lang="fr-FR" sz="1800" dirty="0" err="1">
                <a:latin typeface="Gill Sans MT" panose="020B0502020104020203" pitchFamily="34" charset="0"/>
              </a:rPr>
              <a:t>ended</a:t>
            </a:r>
            <a:r>
              <a:rPr lang="fr-FR" sz="1600" dirty="0">
                <a:latin typeface="Gill Sans MT" panose="020B0502020104020203" pitchFamily="34" charset="0"/>
              </a:rPr>
              <a:t>.</a:t>
            </a:r>
            <a:r>
              <a:rPr lang="fr-FR" sz="1600" b="0" i="0" u="none" strike="noStrike" dirty="0">
                <a:effectLst/>
                <a:latin typeface="Gill Sans MT" panose="020B0502020104020203" pitchFamily="34" charset="0"/>
              </a:rPr>
              <a:t>  </a:t>
            </a:r>
          </a:p>
          <a:p>
            <a:pPr lvl="1" rtl="0" fontAlgn="base">
              <a:spcBef>
                <a:spcPts val="320"/>
              </a:spcBef>
              <a:spcAft>
                <a:spcPts val="0"/>
              </a:spcAft>
            </a:pPr>
            <a:endParaRPr lang="fr-FR" sz="16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i="0" u="none" strike="noStrike" dirty="0">
                <a:effectLst/>
                <a:latin typeface="Gill Sans MT" panose="020B0502020104020203" pitchFamily="34" charset="0"/>
              </a:rPr>
              <a:t>Strategic choice of partners</a:t>
            </a:r>
            <a:r>
              <a:rPr lang="fr-FR" i="0" u="none" strike="noStrike" dirty="0">
                <a:effectLst/>
                <a:latin typeface="Gill Sans MT" panose="020B0502020104020203" pitchFamily="34" charset="0"/>
              </a:rPr>
              <a:t>. Works with the </a:t>
            </a:r>
            <a:r>
              <a:rPr lang="fr-FR" i="0" u="none" strike="noStrike" dirty="0" err="1">
                <a:effectLst/>
                <a:latin typeface="Gill Sans MT" panose="020B0502020104020203" pitchFamily="34" charset="0"/>
              </a:rPr>
              <a:t>actors</a:t>
            </a:r>
            <a:r>
              <a:rPr lang="fr-FR" i="0" u="none" strike="noStrike" dirty="0">
                <a:effectLst/>
                <a:latin typeface="Gill Sans MT" panose="020B0502020104020203" pitchFamily="34" charset="0"/>
              </a:rPr>
              <a:t> </a:t>
            </a:r>
            <a:r>
              <a:rPr lang="fr-FR" i="0" u="none" strike="noStrike" dirty="0" err="1">
                <a:effectLst/>
                <a:latin typeface="Gill Sans MT" panose="020B0502020104020203" pitchFamily="34" charset="0"/>
              </a:rPr>
              <a:t>who</a:t>
            </a:r>
            <a:r>
              <a:rPr lang="fr-FR" i="0" u="none" strike="noStrike" dirty="0">
                <a:effectLst/>
                <a:latin typeface="Gill Sans MT" panose="020B0502020104020203" pitchFamily="34" charset="0"/>
              </a:rPr>
              <a:t> </a:t>
            </a:r>
            <a:r>
              <a:rPr lang="fr-FR" i="0" u="none" strike="noStrike" dirty="0" err="1">
                <a:effectLst/>
                <a:latin typeface="Gill Sans MT" panose="020B0502020104020203" pitchFamily="34" charset="0"/>
              </a:rPr>
              <a:t>truly</a:t>
            </a:r>
            <a:r>
              <a:rPr lang="fr-FR" i="0" u="none" strike="noStrike" dirty="0">
                <a:effectLst/>
                <a:latin typeface="Gill Sans MT" panose="020B0502020104020203" pitchFamily="34" charset="0"/>
              </a:rPr>
              <a:t> </a:t>
            </a:r>
            <a:r>
              <a:rPr lang="fr-FR" i="0" u="none" strike="noStrike" dirty="0" err="1">
                <a:effectLst/>
                <a:latin typeface="Gill Sans MT" panose="020B0502020104020203" pitchFamily="34" charset="0"/>
              </a:rPr>
              <a:t>possess</a:t>
            </a:r>
            <a:r>
              <a:rPr lang="fr-FR" i="0" u="none" strike="noStrike" dirty="0">
                <a:effectLst/>
                <a:latin typeface="Gill Sans MT" panose="020B0502020104020203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800" b="1" dirty="0">
                <a:latin typeface="Gill Sans MT" panose="020B0502020104020203" pitchFamily="34" charset="0"/>
              </a:rPr>
              <a:t>the </a:t>
            </a:r>
            <a:r>
              <a:rPr lang="fr-FR" sz="1800" b="1" i="1" u="sng" dirty="0">
                <a:latin typeface="Gill Sans MT" panose="020B0502020104020203" pitchFamily="34" charset="0"/>
              </a:rPr>
              <a:t>will </a:t>
            </a:r>
            <a:r>
              <a:rPr lang="fr-FR" sz="1800" b="1" dirty="0">
                <a:latin typeface="Gill Sans MT" panose="020B0502020104020203" pitchFamily="34" charset="0"/>
              </a:rPr>
              <a:t>and </a:t>
            </a:r>
            <a:r>
              <a:rPr lang="fr-FR" sz="1800" b="1" u="sng" dirty="0" err="1">
                <a:latin typeface="Gill Sans MT" panose="020B0502020104020203" pitchFamily="34" charset="0"/>
              </a:rPr>
              <a:t>skill</a:t>
            </a:r>
            <a:r>
              <a:rPr lang="fr-FR" sz="1800" b="1" u="sng" dirty="0">
                <a:latin typeface="Gill Sans MT" panose="020B0502020104020203" pitchFamily="34" charset="0"/>
              </a:rPr>
              <a:t> </a:t>
            </a:r>
            <a:r>
              <a:rPr lang="fr-FR" sz="1800" dirty="0">
                <a:latin typeface="Gill Sans MT" panose="020B0502020104020203" pitchFamily="34" charset="0"/>
              </a:rPr>
              <a:t>to improve the functioning of the sector, not just the growth of their businesses.</a:t>
            </a:r>
            <a:endParaRPr lang="fr-FR" sz="1800" i="0" u="none" strike="noStrike" dirty="0">
              <a:solidFill>
                <a:srgbClr val="6C6463"/>
              </a:solidFill>
              <a:effectLst/>
              <a:latin typeface="Gill Sans" panose="020B0604020202020204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i="0" u="none" strike="noStrike" dirty="0">
              <a:solidFill>
                <a:srgbClr val="6C6463"/>
              </a:solidFill>
              <a:effectLst/>
              <a:latin typeface="Gill Sans" panose="020B0604020202020204"/>
            </a:endParaRPr>
          </a:p>
          <a:p>
            <a:pPr lvl="1"/>
            <a:endParaRPr lang="fr-FR" i="0" u="none" strike="noStrike" dirty="0">
              <a:solidFill>
                <a:srgbClr val="6C6463"/>
              </a:solidFill>
              <a:effectLst/>
              <a:latin typeface="Gill Sans" panose="020B0604020202020204"/>
            </a:endParaRP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endParaRPr lang="fr-FR" b="0" i="0" u="none" strike="noStrike" dirty="0">
              <a:solidFill>
                <a:srgbClr val="6C6463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124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0B79-EAC7-270C-6238-A06CEF7D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41" y="1349481"/>
            <a:ext cx="8229600" cy="597049"/>
          </a:xfrm>
        </p:spPr>
        <p:txBody>
          <a:bodyPr/>
          <a:lstStyle/>
          <a:p>
            <a:r>
              <a:rPr lang="fr-FR" sz="2400" dirty="0"/>
              <a:t>Key principles of the </a:t>
            </a:r>
            <a:r>
              <a:rPr lang="fr-FR" sz="2400" dirty="0" err="1"/>
              <a:t>approach</a:t>
            </a: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88E62-EE16-B438-48BC-6A9CCD2C42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95" y="2485011"/>
            <a:ext cx="8398221" cy="323507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Gill Sans MT" panose="020B0502020104020203" pitchFamily="34" charset="0"/>
              </a:rPr>
              <a:t>PARE </a:t>
            </a:r>
            <a:r>
              <a:rPr lang="fr-FR" dirty="0" err="1">
                <a:latin typeface="Gill Sans MT" panose="020B0502020104020203" pitchFamily="34" charset="0"/>
              </a:rPr>
              <a:t>plays</a:t>
            </a:r>
            <a:r>
              <a:rPr lang="fr-FR" dirty="0">
                <a:latin typeface="Gill Sans MT" panose="020B0502020104020203" pitchFamily="34" charset="0"/>
              </a:rPr>
              <a:t> the role of </a:t>
            </a:r>
            <a:r>
              <a:rPr lang="fr-FR" b="1" dirty="0">
                <a:latin typeface="Gill Sans MT" panose="020B0502020104020203" pitchFamily="34" charset="0"/>
              </a:rPr>
              <a:t>facilitator</a:t>
            </a:r>
            <a:r>
              <a:rPr lang="fr-FR" dirty="0">
                <a:latin typeface="Gill Sans MT" panose="020B0502020104020203" pitchFamily="34" charset="0"/>
              </a:rPr>
              <a:t>, not </a:t>
            </a:r>
            <a:r>
              <a:rPr lang="fr-FR" b="1" dirty="0">
                <a:latin typeface="Gill Sans MT" panose="020B0502020104020203" pitchFamily="34" charset="0"/>
              </a:rPr>
              <a:t>funder. </a:t>
            </a:r>
            <a:r>
              <a:rPr lang="fr-FR" dirty="0">
                <a:latin typeface="Gill Sans MT" panose="020B0502020104020203" pitchFamily="34" charset="0"/>
              </a:rPr>
              <a:t>This means that: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Actors are </a:t>
            </a:r>
            <a:r>
              <a:rPr lang="fr-FR" sz="1800" i="1" u="sng" dirty="0">
                <a:latin typeface="Gill Sans MT" panose="020B0502020104020203" pitchFamily="34" charset="0"/>
              </a:rPr>
              <a:t>partners</a:t>
            </a:r>
            <a:r>
              <a:rPr lang="fr-FR" sz="1800" dirty="0">
                <a:latin typeface="Gill Sans MT" panose="020B0502020104020203" pitchFamily="34" charset="0"/>
              </a:rPr>
              <a:t>, not </a:t>
            </a:r>
            <a:r>
              <a:rPr lang="fr-FR" sz="1800" i="1" u="sng" dirty="0">
                <a:latin typeface="Gill Sans MT" panose="020B0502020104020203" pitchFamily="34" charset="0"/>
              </a:rPr>
              <a:t>beneficiaries.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As partners, stakeholders must make a substantial contribution to </a:t>
            </a:r>
            <a:r>
              <a:rPr lang="fr-FR" sz="1800" dirty="0" err="1">
                <a:latin typeface="Gill Sans MT" panose="020B0502020104020203" pitchFamily="34" charset="0"/>
              </a:rPr>
              <a:t>their</a:t>
            </a:r>
            <a:r>
              <a:rPr lang="fr-FR" sz="1800" dirty="0">
                <a:latin typeface="Gill Sans MT" panose="020B0502020104020203" pitchFamily="34" charset="0"/>
              </a:rPr>
              <a:t> activities.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PARE </a:t>
            </a:r>
            <a:r>
              <a:rPr lang="fr-FR" sz="1800" dirty="0" err="1">
                <a:latin typeface="Gill Sans MT" panose="020B0502020104020203" pitchFamily="34" charset="0"/>
              </a:rPr>
              <a:t>takes</a:t>
            </a:r>
            <a:r>
              <a:rPr lang="fr-FR" sz="1800" dirty="0">
                <a:latin typeface="Gill Sans MT" panose="020B0502020104020203" pitchFamily="34" charset="0"/>
              </a:rPr>
              <a:t> the form of "light", but effective support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Gill Sans MT" panose="020B0502020104020203" pitchFamily="34" charset="0"/>
              </a:rPr>
              <a:t>It's about </a:t>
            </a:r>
            <a:r>
              <a:rPr lang="en-US" sz="1800" dirty="0">
                <a:latin typeface="Gill Sans MT" panose="020B0502020104020203" pitchFamily="34" charset="0"/>
              </a:rPr>
              <a:t>a facilitative approach of guiding problem solving, coaching, fostering </a:t>
            </a:r>
            <a:r>
              <a:rPr lang="fr-FR" sz="1800" dirty="0" err="1">
                <a:latin typeface="Gill Sans MT" panose="020B0502020104020203" pitchFamily="34" charset="0"/>
              </a:rPr>
              <a:t>market</a:t>
            </a:r>
            <a:r>
              <a:rPr lang="fr-FR" sz="1800" dirty="0">
                <a:latin typeface="Gill Sans MT" panose="020B0502020104020203" pitchFamily="34" charset="0"/>
              </a:rPr>
              <a:t> linkages, rather than direct aid, market-distorting subsidies and </a:t>
            </a:r>
            <a:r>
              <a:rPr lang="fr-FR" sz="1800" dirty="0" err="1">
                <a:latin typeface="Gill Sans MT" panose="020B0502020104020203" pitchFamily="34" charset="0"/>
              </a:rPr>
              <a:t>financial</a:t>
            </a:r>
            <a:r>
              <a:rPr lang="fr-FR" sz="1800" dirty="0">
                <a:latin typeface="Gill Sans MT" panose="020B0502020104020203" pitchFamily="34" charset="0"/>
              </a:rPr>
              <a:t> hand-</a:t>
            </a:r>
            <a:r>
              <a:rPr lang="fr-FR" sz="1800" dirty="0" err="1">
                <a:latin typeface="Gill Sans MT" panose="020B0502020104020203" pitchFamily="34" charset="0"/>
              </a:rPr>
              <a:t>outs</a:t>
            </a:r>
            <a:r>
              <a:rPr lang="fr-FR" sz="1800" dirty="0">
                <a:latin typeface="Gill Sans MT" panose="020B0502020104020203" pitchFamily="34" charset="0"/>
              </a:rPr>
              <a:t>.</a:t>
            </a:r>
          </a:p>
          <a:p>
            <a:pPr lvl="1"/>
            <a:endParaRPr lang="fr-FR" sz="1800" i="0" u="none" strike="noStrike" dirty="0">
              <a:solidFill>
                <a:srgbClr val="6C6463"/>
              </a:solidFill>
              <a:effectLst/>
              <a:latin typeface="Gill Sans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19266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CA440E1-E7BF-9F5F-AC3D-6B6B20FA29F9}"/>
              </a:ext>
            </a:extLst>
          </p:cNvPr>
          <p:cNvSpPr txBox="1"/>
          <p:nvPr/>
        </p:nvSpPr>
        <p:spPr>
          <a:xfrm>
            <a:off x="442912" y="1357402"/>
            <a:ext cx="8258175" cy="85027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197045-5B4C-4139-9473-37F19EC5F059}"/>
              </a:ext>
            </a:extLst>
          </p:cNvPr>
          <p:cNvSpPr txBox="1"/>
          <p:nvPr/>
        </p:nvSpPr>
        <p:spPr>
          <a:xfrm>
            <a:off x="442912" y="1024973"/>
            <a:ext cx="8258175" cy="67169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4990A5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RESOURCES TO SUPPORT PLAYERS</a:t>
            </a:r>
            <a:endParaRPr kumimoji="0" lang="en-US" sz="3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DB31BD-AA3F-37E6-D54D-23ECDFD661EB}"/>
              </a:ext>
            </a:extLst>
          </p:cNvPr>
          <p:cNvGrpSpPr/>
          <p:nvPr/>
        </p:nvGrpSpPr>
        <p:grpSpPr>
          <a:xfrm>
            <a:off x="129473" y="1774852"/>
            <a:ext cx="5073706" cy="4261806"/>
            <a:chOff x="123986" y="-202795"/>
            <a:chExt cx="3515360" cy="4819537"/>
          </a:xfrm>
        </p:grpSpPr>
        <p:sp>
          <p:nvSpPr>
            <p:cNvPr id="7" name="Text Box 36">
              <a:extLst>
                <a:ext uri="{FF2B5EF4-FFF2-40B4-BE49-F238E27FC236}">
                  <a16:creationId xmlns:a16="http://schemas.microsoft.com/office/drawing/2014/main" id="{68DB7417-F819-FAB1-8E4D-265A047E1131}"/>
                </a:ext>
              </a:extLst>
            </p:cNvPr>
            <p:cNvSpPr txBox="1"/>
            <p:nvPr/>
          </p:nvSpPr>
          <p:spPr>
            <a:xfrm>
              <a:off x="123986" y="-202795"/>
              <a:ext cx="3515360" cy="481953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fr-FR" sz="1400" b="1" dirty="0">
                  <a:solidFill>
                    <a:srgbClr val="4990A5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Light assistance</a:t>
              </a:r>
              <a:endParaRPr lang="en-US" sz="1400" b="1" dirty="0">
                <a:solidFill>
                  <a:srgbClr val="4990A5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Arial"/>
              </a:endParaRPr>
            </a:p>
            <a:p>
              <a:pPr marL="457200" defTabSz="914400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Stakeholder Gathering/Convening: </a:t>
              </a:r>
              <a:r>
                <a:rPr lang="fr-FR" sz="1400" b="1" kern="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Stakeholder</a:t>
              </a: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networking events </a:t>
              </a:r>
              <a:r>
                <a:rPr lang="fr-FR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strengthen connectivity and cooperation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45720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Market </a:t>
              </a:r>
              <a:r>
                <a:rPr kumimoji="0" lang="fr-FR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research</a:t>
              </a: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(e.g., on-demand research that benefits a large number of actors, such as on appropriate local ingredient for animal feed, or forage adapted to climate conditions, or most appropriate animal breed per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agro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-ecological zone)</a:t>
              </a:r>
            </a:p>
            <a:p>
              <a:pPr marL="45720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Direct coaching </a:t>
              </a:r>
              <a:r>
                <a:rPr kumimoji="0" lang="fr-FR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from</a:t>
              </a: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PARE staff</a:t>
              </a:r>
              <a:endPara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endParaRPr>
            </a:p>
            <a:p>
              <a:pPr marL="45720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Technical</a:t>
              </a: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expertise </a:t>
              </a: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(e.g. short-term technical assistance to fill gaps in technical know-how)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endParaRPr>
            </a:p>
            <a:p>
              <a:pPr marL="45720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 Exchange visits to </a:t>
              </a:r>
              <a:r>
                <a:rPr kumimoji="0" lang="fr-FR" sz="14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showcase innovative practices and encourage adoption by others.</a:t>
              </a:r>
            </a:p>
            <a:p>
              <a:pPr marL="457200" marR="0" lvl="0" indent="0" algn="l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Promotion and communication </a:t>
              </a: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(e.g. to highlight </a:t>
              </a:r>
              <a:r>
                <a:rPr kumimoji="0" lang="fr-FR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leading</a:t>
              </a: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</a:t>
              </a:r>
              <a:r>
                <a:rPr kumimoji="0" lang="fr-FR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actors</a:t>
              </a: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on positive change, or </a:t>
              </a:r>
              <a:r>
                <a:rPr kumimoji="0" lang="fr-FR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inspiring</a:t>
              </a:r>
              <a:r>
                <a:rPr kumimoji="0" lang="fr-F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sym typeface="Arial"/>
                </a:rPr>
                <a:t> others to undertake similar initiatives).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88A90E1-66EB-5899-8F3E-EC2FC5B19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481" y="4066975"/>
              <a:ext cx="229870" cy="21082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90379AC-7CC3-03AC-386E-74D2FF92D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68" y="287905"/>
              <a:ext cx="292735" cy="2927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41FEBD4-5590-083D-1660-A2FA73944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511" y="2219459"/>
              <a:ext cx="238760" cy="23749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F686840-407A-AC2F-04DB-0F76C763E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74389" y="1268769"/>
              <a:ext cx="244475" cy="24574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87C3432-8457-2967-EABC-2ACE0A2DD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474" y="2676683"/>
              <a:ext cx="266700" cy="37701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8E8A4E7-DE62-82C7-344E-209883F54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986" y="3359119"/>
              <a:ext cx="323215" cy="323215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7BBAEBD-926C-C943-5377-A9C7E388C39F}"/>
              </a:ext>
            </a:extLst>
          </p:cNvPr>
          <p:cNvSpPr txBox="1"/>
          <p:nvPr/>
        </p:nvSpPr>
        <p:spPr>
          <a:xfrm>
            <a:off x="5203179" y="1800066"/>
            <a:ext cx="3738602" cy="2822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400" b="1" dirty="0">
                <a:solidFill>
                  <a:srgbClr val="4990A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Heavier assistance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Performance-based Grants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 contribution (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upgrades) and financial contribution when an activity milestone is reached.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 sharing: 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50/50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project-actor contribution)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1143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Subcontract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 </a:t>
            </a:r>
            <a:r>
              <a:rPr lang="fr-FR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introduction, testing and provision of services deemed essential to improve system operation, including financing and co-financing of capacity-building support for </a:t>
            </a:r>
            <a:r>
              <a:rPr lang="fr-FR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actors</a:t>
            </a:r>
            <a:r>
              <a:rPr lang="fr-FR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5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TFPLAYOUTENABLED" val="1"/>
</p:tagLst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eed the Future-only branded 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los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losing Slid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Content Slides">
  <a:themeElements>
    <a:clrScheme name="FTF_Colors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FEBA0AEA26214D8584C8C79CA7E758" ma:contentTypeVersion="12" ma:contentTypeDescription="Create a new document." ma:contentTypeScope="" ma:versionID="2a3e3023055f8776b74f1290be214aba">
  <xsd:schema xmlns:xsd="http://www.w3.org/2001/XMLSchema" xmlns:xs="http://www.w3.org/2001/XMLSchema" xmlns:p="http://schemas.microsoft.com/office/2006/metadata/properties" xmlns:ns3="94404c27-1938-4ac9-bca9-af80f5b19d75" xmlns:ns4="9a31b816-4e37-4c66-a9df-ff7b8d05d15e" targetNamespace="http://schemas.microsoft.com/office/2006/metadata/properties" ma:root="true" ma:fieldsID="0fa7276a5d2b439155efa1d93407911b" ns3:_="" ns4:_="">
    <xsd:import namespace="94404c27-1938-4ac9-bca9-af80f5b19d75"/>
    <xsd:import namespace="9a31b816-4e37-4c66-a9df-ff7b8d05d15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404c27-1938-4ac9-bca9-af80f5b19d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ystemTags" ma:index="19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1b816-4e37-4c66-a9df-ff7b8d05d15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4404c27-1938-4ac9-bca9-af80f5b19d75" xsi:nil="true"/>
  </documentManagement>
</p:properties>
</file>

<file path=customXml/itemProps1.xml><?xml version="1.0" encoding="utf-8"?>
<ds:datastoreItem xmlns:ds="http://schemas.openxmlformats.org/officeDocument/2006/customXml" ds:itemID="{0B45DAEA-DBB1-4C81-AA22-B98736C7D5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404c27-1938-4ac9-bca9-af80f5b19d75"/>
    <ds:schemaRef ds:uri="9a31b816-4e37-4c66-a9df-ff7b8d05d1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9505A0-5A4B-4741-9281-402209C977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3B122E-F3EA-450A-8ACB-DD72E540A584}">
  <ds:schemaRefs>
    <ds:schemaRef ds:uri="http://purl.org/dc/terms/"/>
    <ds:schemaRef ds:uri="http://schemas.microsoft.com/office/2006/documentManagement/types"/>
    <ds:schemaRef ds:uri="94404c27-1938-4ac9-bca9-af80f5b19d75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9a31b816-4e37-4c66-a9df-ff7b8d05d15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953</Words>
  <Application>Microsoft Office PowerPoint</Application>
  <PresentationFormat>On-screen Show (4:3)</PresentationFormat>
  <Paragraphs>99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Gill Sans</vt:lpstr>
      <vt:lpstr>Gill Sans MT</vt:lpstr>
      <vt:lpstr>Title Slide</vt:lpstr>
      <vt:lpstr>Content Slides</vt:lpstr>
      <vt:lpstr>Feed the Future-only branded blank</vt:lpstr>
      <vt:lpstr>Closing Slide</vt:lpstr>
      <vt:lpstr>1_Closing Slide</vt:lpstr>
      <vt:lpstr>2_Content Slides</vt:lpstr>
      <vt:lpstr>PowerPoint Presentation</vt:lpstr>
      <vt:lpstr>Overview </vt:lpstr>
      <vt:lpstr>OBJEctives and expected results</vt:lpstr>
      <vt:lpstr>PowerPoint Presentation</vt:lpstr>
      <vt:lpstr>Market System Development Approach </vt:lpstr>
      <vt:lpstr>PowerPoint Presentation</vt:lpstr>
      <vt:lpstr>Key principles of the approach</vt:lpstr>
      <vt:lpstr>Key principles of the approach</vt:lpstr>
      <vt:lpstr>PowerPoint Presentation</vt:lpstr>
      <vt:lpstr>PowerPoint Presentation</vt:lpstr>
    </vt:vector>
  </TitlesOfParts>
  <Company>Rowe Design House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Miya Rowe</dc:creator>
  <cp:lastModifiedBy>Daniel, Jean</cp:lastModifiedBy>
  <cp:revision>609</cp:revision>
  <cp:lastPrinted>2015-01-30T22:32:16Z</cp:lastPrinted>
  <dcterms:created xsi:type="dcterms:W3CDTF">2015-01-15T01:04:45Z</dcterms:created>
  <dcterms:modified xsi:type="dcterms:W3CDTF">2023-12-14T13:50:55Z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0x01010007FEBA0AEA26214D8584C8C79CA7E758</vt:lpwstr>
  </property>
</Properties>
</file>